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4" r:id="rId1"/>
  </p:sldMasterIdLst>
  <p:notesMasterIdLst>
    <p:notesMasterId r:id="rId27"/>
  </p:notesMasterIdLst>
  <p:sldIdLst>
    <p:sldId id="256" r:id="rId2"/>
    <p:sldId id="257" r:id="rId3"/>
    <p:sldId id="258" r:id="rId4"/>
    <p:sldId id="259" r:id="rId5"/>
    <p:sldId id="260" r:id="rId6"/>
    <p:sldId id="284" r:id="rId7"/>
    <p:sldId id="263" r:id="rId8"/>
    <p:sldId id="279" r:id="rId9"/>
    <p:sldId id="280" r:id="rId10"/>
    <p:sldId id="281" r:id="rId11"/>
    <p:sldId id="285" r:id="rId12"/>
    <p:sldId id="278" r:id="rId13"/>
    <p:sldId id="266" r:id="rId14"/>
    <p:sldId id="267" r:id="rId15"/>
    <p:sldId id="268" r:id="rId16"/>
    <p:sldId id="269" r:id="rId17"/>
    <p:sldId id="270" r:id="rId18"/>
    <p:sldId id="271" r:id="rId19"/>
    <p:sldId id="286" r:id="rId20"/>
    <p:sldId id="272" r:id="rId21"/>
    <p:sldId id="273" r:id="rId22"/>
    <p:sldId id="274" r:id="rId23"/>
    <p:sldId id="282" r:id="rId24"/>
    <p:sldId id="283" r:id="rId25"/>
    <p:sldId id="275" r:id="rId26"/>
  </p:sldIdLst>
  <p:sldSz cx="7772400" cy="100584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3B"/>
    <a:srgbClr val="FFFF00"/>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6A69A86-ECBE-4F7A-8C67-57439AB08730}">
  <a:tblStyle styleId="{66A69A86-ECBE-4F7A-8C67-57439AB08730}" styleName="Table_0"/>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2" autoAdjust="0"/>
    <p:restoredTop sz="94660"/>
  </p:normalViewPr>
  <p:slideViewPr>
    <p:cSldViewPr snapToGrid="0">
      <p:cViewPr varScale="1">
        <p:scale>
          <a:sx n="48" d="100"/>
          <a:sy n="48" d="100"/>
        </p:scale>
        <p:origin x="220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FFF993-3A5B-4DF7-B6AC-DE8EC8FA14E0}"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CA"/>
        </a:p>
      </dgm:t>
    </dgm:pt>
    <dgm:pt modelId="{23C31087-8B3C-4956-B3B1-F5EE086823A3}">
      <dgm:prSet phldrT="[Text]"/>
      <dgm:spPr>
        <a:solidFill>
          <a:srgbClr val="C00000"/>
        </a:solidFill>
      </dgm:spPr>
      <dgm:t>
        <a:bodyPr/>
        <a:lstStyle/>
        <a:p>
          <a:r>
            <a:rPr lang="en-CA" dirty="0" smtClean="0"/>
            <a:t>Home</a:t>
          </a:r>
          <a:endParaRPr lang="en-CA" dirty="0"/>
        </a:p>
      </dgm:t>
    </dgm:pt>
    <dgm:pt modelId="{C829CCEC-A271-4D74-8511-7E1C0E9EB96D}" type="parTrans" cxnId="{8802A7B4-4F57-4805-A4CE-A2BC6AA860CF}">
      <dgm:prSet/>
      <dgm:spPr/>
      <dgm:t>
        <a:bodyPr/>
        <a:lstStyle/>
        <a:p>
          <a:endParaRPr lang="en-CA"/>
        </a:p>
      </dgm:t>
    </dgm:pt>
    <dgm:pt modelId="{5FD291F8-E3FF-4DB7-8FA2-7ADEBF869342}" type="sibTrans" cxnId="{8802A7B4-4F57-4805-A4CE-A2BC6AA860CF}">
      <dgm:prSet/>
      <dgm:spPr/>
      <dgm:t>
        <a:bodyPr/>
        <a:lstStyle/>
        <a:p>
          <a:endParaRPr lang="en-CA"/>
        </a:p>
      </dgm:t>
    </dgm:pt>
    <dgm:pt modelId="{ACE34743-7B8B-42A0-8479-4DD12E6A507C}">
      <dgm:prSet phldrT="[Text]"/>
      <dgm:spPr>
        <a:solidFill>
          <a:schemeClr val="bg1"/>
        </a:solidFill>
        <a:ln>
          <a:solidFill>
            <a:schemeClr val="tx1"/>
          </a:solidFill>
        </a:ln>
      </dgm:spPr>
      <dgm:t>
        <a:bodyPr/>
        <a:lstStyle/>
        <a:p>
          <a:r>
            <a:rPr lang="en-CA" baseline="0" dirty="0" smtClean="0">
              <a:solidFill>
                <a:schemeClr val="tx1"/>
              </a:solidFill>
            </a:rPr>
            <a:t>Septic </a:t>
          </a:r>
          <a:endParaRPr lang="en-CA" baseline="0" dirty="0">
            <a:solidFill>
              <a:schemeClr val="tx1"/>
            </a:solidFill>
          </a:endParaRPr>
        </a:p>
      </dgm:t>
    </dgm:pt>
    <dgm:pt modelId="{3ECD59D8-8058-4F23-BF80-6F341DB91636}" type="parTrans" cxnId="{9285D552-F1FE-4934-B513-96FAFF70AA9E}">
      <dgm:prSet/>
      <dgm:spPr/>
      <dgm:t>
        <a:bodyPr/>
        <a:lstStyle/>
        <a:p>
          <a:endParaRPr lang="en-CA"/>
        </a:p>
      </dgm:t>
    </dgm:pt>
    <dgm:pt modelId="{1DDBE68D-6119-4363-BB66-53FC26F3A1E5}" type="sibTrans" cxnId="{9285D552-F1FE-4934-B513-96FAFF70AA9E}">
      <dgm:prSet/>
      <dgm:spPr/>
      <dgm:t>
        <a:bodyPr/>
        <a:lstStyle/>
        <a:p>
          <a:endParaRPr lang="en-CA"/>
        </a:p>
      </dgm:t>
    </dgm:pt>
    <dgm:pt modelId="{9540FFB9-D452-41B7-98AF-4419F0901D06}">
      <dgm:prSet phldrT="[Text]"/>
      <dgm:spPr>
        <a:solidFill>
          <a:srgbClr val="FF0000"/>
        </a:solidFill>
      </dgm:spPr>
      <dgm:t>
        <a:bodyPr/>
        <a:lstStyle/>
        <a:p>
          <a:r>
            <a:rPr lang="en-CA" dirty="0" smtClean="0"/>
            <a:t>Oil</a:t>
          </a:r>
          <a:endParaRPr lang="en-CA" dirty="0"/>
        </a:p>
      </dgm:t>
    </dgm:pt>
    <dgm:pt modelId="{CB41F473-5FD9-4675-8C67-2120A7011CE4}" type="parTrans" cxnId="{517FA238-1919-44BE-87CA-1D588B2F6FFE}">
      <dgm:prSet/>
      <dgm:spPr/>
      <dgm:t>
        <a:bodyPr/>
        <a:lstStyle/>
        <a:p>
          <a:endParaRPr lang="en-CA"/>
        </a:p>
      </dgm:t>
    </dgm:pt>
    <dgm:pt modelId="{D12C7A48-84C2-4676-856C-DC056DFCB438}" type="sibTrans" cxnId="{517FA238-1919-44BE-87CA-1D588B2F6FFE}">
      <dgm:prSet/>
      <dgm:spPr/>
      <dgm:t>
        <a:bodyPr/>
        <a:lstStyle/>
        <a:p>
          <a:endParaRPr lang="en-CA"/>
        </a:p>
      </dgm:t>
    </dgm:pt>
    <dgm:pt modelId="{05A97158-878D-4005-92C3-89CA9FCC1D27}">
      <dgm:prSet phldrT="[Text]"/>
      <dgm:spPr>
        <a:solidFill>
          <a:schemeClr val="tx1"/>
        </a:solidFill>
      </dgm:spPr>
      <dgm:t>
        <a:bodyPr/>
        <a:lstStyle/>
        <a:p>
          <a:r>
            <a:rPr lang="en-CA" dirty="0" smtClean="0"/>
            <a:t>Wood/Pellet</a:t>
          </a:r>
          <a:endParaRPr lang="en-CA" dirty="0"/>
        </a:p>
      </dgm:t>
    </dgm:pt>
    <dgm:pt modelId="{5FD5938D-26DF-4C2A-9257-60FBDF619F24}" type="parTrans" cxnId="{02B0E0FF-9A07-4AAF-98F1-B578154B5BC0}">
      <dgm:prSet/>
      <dgm:spPr/>
      <dgm:t>
        <a:bodyPr/>
        <a:lstStyle/>
        <a:p>
          <a:endParaRPr lang="en-CA"/>
        </a:p>
      </dgm:t>
    </dgm:pt>
    <dgm:pt modelId="{251211A0-E323-4530-B5F8-EEC2596278AF}" type="sibTrans" cxnId="{02B0E0FF-9A07-4AAF-98F1-B578154B5BC0}">
      <dgm:prSet/>
      <dgm:spPr/>
      <dgm:t>
        <a:bodyPr/>
        <a:lstStyle/>
        <a:p>
          <a:endParaRPr lang="en-CA"/>
        </a:p>
      </dgm:t>
    </dgm:pt>
    <dgm:pt modelId="{1C667CC7-B561-4D65-AC71-B70105E75839}">
      <dgm:prSet phldrT="[Text]"/>
      <dgm:spPr>
        <a:solidFill>
          <a:schemeClr val="tx1"/>
        </a:solidFill>
      </dgm:spPr>
      <dgm:t>
        <a:bodyPr/>
        <a:lstStyle/>
        <a:p>
          <a:r>
            <a:rPr lang="en-CA" dirty="0" smtClean="0"/>
            <a:t>Well Water</a:t>
          </a:r>
          <a:endParaRPr lang="en-CA" dirty="0"/>
        </a:p>
      </dgm:t>
    </dgm:pt>
    <dgm:pt modelId="{19220BF8-D264-447B-9B12-7CF06D6F4F39}" type="parTrans" cxnId="{D4852339-2B46-4CC8-BFCE-922B8D53F54C}">
      <dgm:prSet/>
      <dgm:spPr/>
      <dgm:t>
        <a:bodyPr/>
        <a:lstStyle/>
        <a:p>
          <a:endParaRPr lang="en-CA"/>
        </a:p>
      </dgm:t>
    </dgm:pt>
    <dgm:pt modelId="{8A022C70-0D7C-45AA-BBBA-8575AFF2723D}" type="sibTrans" cxnId="{D4852339-2B46-4CC8-BFCE-922B8D53F54C}">
      <dgm:prSet/>
      <dgm:spPr/>
      <dgm:t>
        <a:bodyPr/>
        <a:lstStyle/>
        <a:p>
          <a:endParaRPr lang="en-CA"/>
        </a:p>
      </dgm:t>
    </dgm:pt>
    <dgm:pt modelId="{C1765203-FBD4-4DA7-84E7-7C0C1EA3FB49}">
      <dgm:prSet phldrT="[Text]"/>
      <dgm:spPr>
        <a:solidFill>
          <a:schemeClr val="bg1"/>
        </a:solidFill>
        <a:ln>
          <a:solidFill>
            <a:schemeClr val="tx1"/>
          </a:solidFill>
        </a:ln>
      </dgm:spPr>
      <dgm:t>
        <a:bodyPr/>
        <a:lstStyle/>
        <a:p>
          <a:r>
            <a:rPr lang="en-CA" baseline="0" dirty="0" smtClean="0">
              <a:solidFill>
                <a:schemeClr val="tx1"/>
              </a:solidFill>
            </a:rPr>
            <a:t>Pool</a:t>
          </a:r>
          <a:endParaRPr lang="en-CA" baseline="0" dirty="0">
            <a:solidFill>
              <a:schemeClr val="tx1"/>
            </a:solidFill>
          </a:endParaRPr>
        </a:p>
      </dgm:t>
    </dgm:pt>
    <dgm:pt modelId="{B72DE183-6198-4DA6-BBCE-B68D476437B9}" type="parTrans" cxnId="{147C55DA-B35E-49BF-B17A-974F6F9EA356}">
      <dgm:prSet/>
      <dgm:spPr/>
      <dgm:t>
        <a:bodyPr/>
        <a:lstStyle/>
        <a:p>
          <a:endParaRPr lang="en-CA"/>
        </a:p>
      </dgm:t>
    </dgm:pt>
    <dgm:pt modelId="{9ED130A8-4BF2-4978-AEA2-23BF29FB9452}" type="sibTrans" cxnId="{147C55DA-B35E-49BF-B17A-974F6F9EA356}">
      <dgm:prSet/>
      <dgm:spPr/>
      <dgm:t>
        <a:bodyPr/>
        <a:lstStyle/>
        <a:p>
          <a:endParaRPr lang="en-CA"/>
        </a:p>
      </dgm:t>
    </dgm:pt>
    <dgm:pt modelId="{4156B66E-BF30-4F79-B8DF-BC0DF14A56CB}" type="pres">
      <dgm:prSet presAssocID="{DFFFF993-3A5B-4DF7-B6AC-DE8EC8FA14E0}" presName="Name0" presStyleCnt="0">
        <dgm:presLayoutVars>
          <dgm:chPref val="1"/>
          <dgm:dir/>
          <dgm:animOne val="branch"/>
          <dgm:animLvl val="lvl"/>
          <dgm:resizeHandles/>
        </dgm:presLayoutVars>
      </dgm:prSet>
      <dgm:spPr/>
      <dgm:t>
        <a:bodyPr/>
        <a:lstStyle/>
        <a:p>
          <a:endParaRPr lang="en-CA"/>
        </a:p>
      </dgm:t>
    </dgm:pt>
    <dgm:pt modelId="{F1F21B5F-628A-4933-BB99-E36F262863AF}" type="pres">
      <dgm:prSet presAssocID="{23C31087-8B3C-4956-B3B1-F5EE086823A3}" presName="vertOne" presStyleCnt="0"/>
      <dgm:spPr/>
    </dgm:pt>
    <dgm:pt modelId="{7D5063CC-DCB4-44C8-A3D6-416E8DA3BE5D}" type="pres">
      <dgm:prSet presAssocID="{23C31087-8B3C-4956-B3B1-F5EE086823A3}" presName="txOne" presStyleLbl="node0" presStyleIdx="0" presStyleCnt="1">
        <dgm:presLayoutVars>
          <dgm:chPref val="3"/>
        </dgm:presLayoutVars>
      </dgm:prSet>
      <dgm:spPr/>
      <dgm:t>
        <a:bodyPr/>
        <a:lstStyle/>
        <a:p>
          <a:endParaRPr lang="en-CA"/>
        </a:p>
      </dgm:t>
    </dgm:pt>
    <dgm:pt modelId="{2077C73D-02C3-4159-A57F-CA615912FDEE}" type="pres">
      <dgm:prSet presAssocID="{23C31087-8B3C-4956-B3B1-F5EE086823A3}" presName="parTransOne" presStyleCnt="0"/>
      <dgm:spPr/>
    </dgm:pt>
    <dgm:pt modelId="{AE1E4733-F5A8-430E-9C6F-9597A8B4FA02}" type="pres">
      <dgm:prSet presAssocID="{23C31087-8B3C-4956-B3B1-F5EE086823A3}" presName="horzOne" presStyleCnt="0"/>
      <dgm:spPr/>
    </dgm:pt>
    <dgm:pt modelId="{5228E553-9CE9-412D-8AA6-9E2E3170F49A}" type="pres">
      <dgm:prSet presAssocID="{ACE34743-7B8B-42A0-8479-4DD12E6A507C}" presName="vertTwo" presStyleCnt="0"/>
      <dgm:spPr/>
    </dgm:pt>
    <dgm:pt modelId="{359EA87A-87E1-4981-A815-C388662574ED}" type="pres">
      <dgm:prSet presAssocID="{ACE34743-7B8B-42A0-8479-4DD12E6A507C}" presName="txTwo" presStyleLbl="node2" presStyleIdx="0" presStyleCnt="2">
        <dgm:presLayoutVars>
          <dgm:chPref val="3"/>
        </dgm:presLayoutVars>
      </dgm:prSet>
      <dgm:spPr/>
      <dgm:t>
        <a:bodyPr/>
        <a:lstStyle/>
        <a:p>
          <a:endParaRPr lang="en-CA"/>
        </a:p>
      </dgm:t>
    </dgm:pt>
    <dgm:pt modelId="{C55D62B7-6362-41A5-B067-A455CCE9B088}" type="pres">
      <dgm:prSet presAssocID="{ACE34743-7B8B-42A0-8479-4DD12E6A507C}" presName="parTransTwo" presStyleCnt="0"/>
      <dgm:spPr/>
    </dgm:pt>
    <dgm:pt modelId="{F0C4E9FE-6D52-4396-B361-91BE63050241}" type="pres">
      <dgm:prSet presAssocID="{ACE34743-7B8B-42A0-8479-4DD12E6A507C}" presName="horzTwo" presStyleCnt="0"/>
      <dgm:spPr/>
    </dgm:pt>
    <dgm:pt modelId="{2EF229D3-07A5-4EDC-81DC-90E2D22C9274}" type="pres">
      <dgm:prSet presAssocID="{9540FFB9-D452-41B7-98AF-4419F0901D06}" presName="vertThree" presStyleCnt="0"/>
      <dgm:spPr/>
    </dgm:pt>
    <dgm:pt modelId="{4D183774-C025-42E7-B46C-B76BC6D8D57E}" type="pres">
      <dgm:prSet presAssocID="{9540FFB9-D452-41B7-98AF-4419F0901D06}" presName="txThree" presStyleLbl="node3" presStyleIdx="0" presStyleCnt="3">
        <dgm:presLayoutVars>
          <dgm:chPref val="3"/>
        </dgm:presLayoutVars>
      </dgm:prSet>
      <dgm:spPr/>
      <dgm:t>
        <a:bodyPr/>
        <a:lstStyle/>
        <a:p>
          <a:endParaRPr lang="en-CA"/>
        </a:p>
      </dgm:t>
    </dgm:pt>
    <dgm:pt modelId="{74AC06B2-D405-46CE-AEE5-556E6FFB7416}" type="pres">
      <dgm:prSet presAssocID="{9540FFB9-D452-41B7-98AF-4419F0901D06}" presName="horzThree" presStyleCnt="0"/>
      <dgm:spPr/>
    </dgm:pt>
    <dgm:pt modelId="{5A2B081C-8CCD-46A6-8074-B22F94B7AF7A}" type="pres">
      <dgm:prSet presAssocID="{D12C7A48-84C2-4676-856C-DC056DFCB438}" presName="sibSpaceThree" presStyleCnt="0"/>
      <dgm:spPr/>
    </dgm:pt>
    <dgm:pt modelId="{6B61D70B-51D3-47A1-85CC-45282F631F5C}" type="pres">
      <dgm:prSet presAssocID="{05A97158-878D-4005-92C3-89CA9FCC1D27}" presName="vertThree" presStyleCnt="0"/>
      <dgm:spPr/>
    </dgm:pt>
    <dgm:pt modelId="{08910588-F99D-4992-8BA7-E9EF9247FB71}" type="pres">
      <dgm:prSet presAssocID="{05A97158-878D-4005-92C3-89CA9FCC1D27}" presName="txThree" presStyleLbl="node3" presStyleIdx="1" presStyleCnt="3">
        <dgm:presLayoutVars>
          <dgm:chPref val="3"/>
        </dgm:presLayoutVars>
      </dgm:prSet>
      <dgm:spPr/>
      <dgm:t>
        <a:bodyPr/>
        <a:lstStyle/>
        <a:p>
          <a:endParaRPr lang="en-CA"/>
        </a:p>
      </dgm:t>
    </dgm:pt>
    <dgm:pt modelId="{C20C3F2C-CFD5-456E-83C5-C04346B1C3D0}" type="pres">
      <dgm:prSet presAssocID="{05A97158-878D-4005-92C3-89CA9FCC1D27}" presName="horzThree" presStyleCnt="0"/>
      <dgm:spPr/>
    </dgm:pt>
    <dgm:pt modelId="{134E15F6-AC99-4D92-A297-73BE9F4B18D2}" type="pres">
      <dgm:prSet presAssocID="{1DDBE68D-6119-4363-BB66-53FC26F3A1E5}" presName="sibSpaceTwo" presStyleCnt="0"/>
      <dgm:spPr/>
    </dgm:pt>
    <dgm:pt modelId="{AABF787C-6FE1-4977-A23F-4DE9BE5077FD}" type="pres">
      <dgm:prSet presAssocID="{1C667CC7-B561-4D65-AC71-B70105E75839}" presName="vertTwo" presStyleCnt="0"/>
      <dgm:spPr/>
    </dgm:pt>
    <dgm:pt modelId="{EFFCB26C-3312-4B05-ACF1-B9673CE574BE}" type="pres">
      <dgm:prSet presAssocID="{1C667CC7-B561-4D65-AC71-B70105E75839}" presName="txTwo" presStyleLbl="node2" presStyleIdx="1" presStyleCnt="2">
        <dgm:presLayoutVars>
          <dgm:chPref val="3"/>
        </dgm:presLayoutVars>
      </dgm:prSet>
      <dgm:spPr/>
      <dgm:t>
        <a:bodyPr/>
        <a:lstStyle/>
        <a:p>
          <a:endParaRPr lang="en-CA"/>
        </a:p>
      </dgm:t>
    </dgm:pt>
    <dgm:pt modelId="{169A1AD7-6993-491B-8329-883D4867AF42}" type="pres">
      <dgm:prSet presAssocID="{1C667CC7-B561-4D65-AC71-B70105E75839}" presName="parTransTwo" presStyleCnt="0"/>
      <dgm:spPr/>
    </dgm:pt>
    <dgm:pt modelId="{09B8FC51-EE2C-4544-B220-4D6720CA73CA}" type="pres">
      <dgm:prSet presAssocID="{1C667CC7-B561-4D65-AC71-B70105E75839}" presName="horzTwo" presStyleCnt="0"/>
      <dgm:spPr/>
    </dgm:pt>
    <dgm:pt modelId="{57F04C33-50D7-4B44-8F0B-3F96E99B5A5E}" type="pres">
      <dgm:prSet presAssocID="{C1765203-FBD4-4DA7-84E7-7C0C1EA3FB49}" presName="vertThree" presStyleCnt="0"/>
      <dgm:spPr/>
    </dgm:pt>
    <dgm:pt modelId="{7488DA8D-59F5-4646-A42D-CB0792D366FA}" type="pres">
      <dgm:prSet presAssocID="{C1765203-FBD4-4DA7-84E7-7C0C1EA3FB49}" presName="txThree" presStyleLbl="node3" presStyleIdx="2" presStyleCnt="3">
        <dgm:presLayoutVars>
          <dgm:chPref val="3"/>
        </dgm:presLayoutVars>
      </dgm:prSet>
      <dgm:spPr/>
      <dgm:t>
        <a:bodyPr/>
        <a:lstStyle/>
        <a:p>
          <a:endParaRPr lang="en-CA"/>
        </a:p>
      </dgm:t>
    </dgm:pt>
    <dgm:pt modelId="{6ED6DF29-2340-421E-BD68-787DE3B23501}" type="pres">
      <dgm:prSet presAssocID="{C1765203-FBD4-4DA7-84E7-7C0C1EA3FB49}" presName="horzThree" presStyleCnt="0"/>
      <dgm:spPr/>
    </dgm:pt>
  </dgm:ptLst>
  <dgm:cxnLst>
    <dgm:cxn modelId="{427E689A-1681-4993-825B-B434F1FCD8CC}" type="presOf" srcId="{ACE34743-7B8B-42A0-8479-4DD12E6A507C}" destId="{359EA87A-87E1-4981-A815-C388662574ED}" srcOrd="0" destOrd="0" presId="urn:microsoft.com/office/officeart/2005/8/layout/hierarchy4"/>
    <dgm:cxn modelId="{9285D552-F1FE-4934-B513-96FAFF70AA9E}" srcId="{23C31087-8B3C-4956-B3B1-F5EE086823A3}" destId="{ACE34743-7B8B-42A0-8479-4DD12E6A507C}" srcOrd="0" destOrd="0" parTransId="{3ECD59D8-8058-4F23-BF80-6F341DB91636}" sibTransId="{1DDBE68D-6119-4363-BB66-53FC26F3A1E5}"/>
    <dgm:cxn modelId="{8802A7B4-4F57-4805-A4CE-A2BC6AA860CF}" srcId="{DFFFF993-3A5B-4DF7-B6AC-DE8EC8FA14E0}" destId="{23C31087-8B3C-4956-B3B1-F5EE086823A3}" srcOrd="0" destOrd="0" parTransId="{C829CCEC-A271-4D74-8511-7E1C0E9EB96D}" sibTransId="{5FD291F8-E3FF-4DB7-8FA2-7ADEBF869342}"/>
    <dgm:cxn modelId="{55CDF497-B37C-4363-9F04-0D55B18DCF3C}" type="presOf" srcId="{23C31087-8B3C-4956-B3B1-F5EE086823A3}" destId="{7D5063CC-DCB4-44C8-A3D6-416E8DA3BE5D}" srcOrd="0" destOrd="0" presId="urn:microsoft.com/office/officeart/2005/8/layout/hierarchy4"/>
    <dgm:cxn modelId="{8629D137-7263-42BD-AB32-C349E75D4627}" type="presOf" srcId="{9540FFB9-D452-41B7-98AF-4419F0901D06}" destId="{4D183774-C025-42E7-B46C-B76BC6D8D57E}" srcOrd="0" destOrd="0" presId="urn:microsoft.com/office/officeart/2005/8/layout/hierarchy4"/>
    <dgm:cxn modelId="{02B0E0FF-9A07-4AAF-98F1-B578154B5BC0}" srcId="{ACE34743-7B8B-42A0-8479-4DD12E6A507C}" destId="{05A97158-878D-4005-92C3-89CA9FCC1D27}" srcOrd="1" destOrd="0" parTransId="{5FD5938D-26DF-4C2A-9257-60FBDF619F24}" sibTransId="{251211A0-E323-4530-B5F8-EEC2596278AF}"/>
    <dgm:cxn modelId="{517FA238-1919-44BE-87CA-1D588B2F6FFE}" srcId="{ACE34743-7B8B-42A0-8479-4DD12E6A507C}" destId="{9540FFB9-D452-41B7-98AF-4419F0901D06}" srcOrd="0" destOrd="0" parTransId="{CB41F473-5FD9-4675-8C67-2120A7011CE4}" sibTransId="{D12C7A48-84C2-4676-856C-DC056DFCB438}"/>
    <dgm:cxn modelId="{D4852339-2B46-4CC8-BFCE-922B8D53F54C}" srcId="{23C31087-8B3C-4956-B3B1-F5EE086823A3}" destId="{1C667CC7-B561-4D65-AC71-B70105E75839}" srcOrd="1" destOrd="0" parTransId="{19220BF8-D264-447B-9B12-7CF06D6F4F39}" sibTransId="{8A022C70-0D7C-45AA-BBBA-8575AFF2723D}"/>
    <dgm:cxn modelId="{2A31524B-65E6-482F-8C64-0188F5E5145B}" type="presOf" srcId="{1C667CC7-B561-4D65-AC71-B70105E75839}" destId="{EFFCB26C-3312-4B05-ACF1-B9673CE574BE}" srcOrd="0" destOrd="0" presId="urn:microsoft.com/office/officeart/2005/8/layout/hierarchy4"/>
    <dgm:cxn modelId="{0D8D56DA-1B0F-4DE3-85D8-047E9F18835A}" type="presOf" srcId="{DFFFF993-3A5B-4DF7-B6AC-DE8EC8FA14E0}" destId="{4156B66E-BF30-4F79-B8DF-BC0DF14A56CB}" srcOrd="0" destOrd="0" presId="urn:microsoft.com/office/officeart/2005/8/layout/hierarchy4"/>
    <dgm:cxn modelId="{1A6A4A0A-EDA3-4284-8BEA-901328A52A28}" type="presOf" srcId="{C1765203-FBD4-4DA7-84E7-7C0C1EA3FB49}" destId="{7488DA8D-59F5-4646-A42D-CB0792D366FA}" srcOrd="0" destOrd="0" presId="urn:microsoft.com/office/officeart/2005/8/layout/hierarchy4"/>
    <dgm:cxn modelId="{66462A0B-26C3-47AE-86AC-8B697CF95C78}" type="presOf" srcId="{05A97158-878D-4005-92C3-89CA9FCC1D27}" destId="{08910588-F99D-4992-8BA7-E9EF9247FB71}" srcOrd="0" destOrd="0" presId="urn:microsoft.com/office/officeart/2005/8/layout/hierarchy4"/>
    <dgm:cxn modelId="{147C55DA-B35E-49BF-B17A-974F6F9EA356}" srcId="{1C667CC7-B561-4D65-AC71-B70105E75839}" destId="{C1765203-FBD4-4DA7-84E7-7C0C1EA3FB49}" srcOrd="0" destOrd="0" parTransId="{B72DE183-6198-4DA6-BBCE-B68D476437B9}" sibTransId="{9ED130A8-4BF2-4978-AEA2-23BF29FB9452}"/>
    <dgm:cxn modelId="{17CF5691-C67D-4311-8254-D48AB56F8094}" type="presParOf" srcId="{4156B66E-BF30-4F79-B8DF-BC0DF14A56CB}" destId="{F1F21B5F-628A-4933-BB99-E36F262863AF}" srcOrd="0" destOrd="0" presId="urn:microsoft.com/office/officeart/2005/8/layout/hierarchy4"/>
    <dgm:cxn modelId="{25B57F74-2C29-44DA-B58A-53309438B099}" type="presParOf" srcId="{F1F21B5F-628A-4933-BB99-E36F262863AF}" destId="{7D5063CC-DCB4-44C8-A3D6-416E8DA3BE5D}" srcOrd="0" destOrd="0" presId="urn:microsoft.com/office/officeart/2005/8/layout/hierarchy4"/>
    <dgm:cxn modelId="{E29CD056-CC8E-4EFE-B271-A46C3E235C94}" type="presParOf" srcId="{F1F21B5F-628A-4933-BB99-E36F262863AF}" destId="{2077C73D-02C3-4159-A57F-CA615912FDEE}" srcOrd="1" destOrd="0" presId="urn:microsoft.com/office/officeart/2005/8/layout/hierarchy4"/>
    <dgm:cxn modelId="{EC83EFDE-131C-452F-A99D-A9EB83C7C3B2}" type="presParOf" srcId="{F1F21B5F-628A-4933-BB99-E36F262863AF}" destId="{AE1E4733-F5A8-430E-9C6F-9597A8B4FA02}" srcOrd="2" destOrd="0" presId="urn:microsoft.com/office/officeart/2005/8/layout/hierarchy4"/>
    <dgm:cxn modelId="{7E3651EB-58D3-4FEF-9984-796E29D1D1E7}" type="presParOf" srcId="{AE1E4733-F5A8-430E-9C6F-9597A8B4FA02}" destId="{5228E553-9CE9-412D-8AA6-9E2E3170F49A}" srcOrd="0" destOrd="0" presId="urn:microsoft.com/office/officeart/2005/8/layout/hierarchy4"/>
    <dgm:cxn modelId="{B4DEDD59-BA07-4CE2-8EC8-397E3CC31F5B}" type="presParOf" srcId="{5228E553-9CE9-412D-8AA6-9E2E3170F49A}" destId="{359EA87A-87E1-4981-A815-C388662574ED}" srcOrd="0" destOrd="0" presId="urn:microsoft.com/office/officeart/2005/8/layout/hierarchy4"/>
    <dgm:cxn modelId="{6C0516EB-8098-40BB-9D25-F21694F56655}" type="presParOf" srcId="{5228E553-9CE9-412D-8AA6-9E2E3170F49A}" destId="{C55D62B7-6362-41A5-B067-A455CCE9B088}" srcOrd="1" destOrd="0" presId="urn:microsoft.com/office/officeart/2005/8/layout/hierarchy4"/>
    <dgm:cxn modelId="{A5C88972-27DA-426E-A06D-23BA4BF980A4}" type="presParOf" srcId="{5228E553-9CE9-412D-8AA6-9E2E3170F49A}" destId="{F0C4E9FE-6D52-4396-B361-91BE63050241}" srcOrd="2" destOrd="0" presId="urn:microsoft.com/office/officeart/2005/8/layout/hierarchy4"/>
    <dgm:cxn modelId="{6E5C8C78-05B5-4421-BC86-85F2B795420A}" type="presParOf" srcId="{F0C4E9FE-6D52-4396-B361-91BE63050241}" destId="{2EF229D3-07A5-4EDC-81DC-90E2D22C9274}" srcOrd="0" destOrd="0" presId="urn:microsoft.com/office/officeart/2005/8/layout/hierarchy4"/>
    <dgm:cxn modelId="{613A0C75-9D20-4AD5-B216-D76FDF7CAC8F}" type="presParOf" srcId="{2EF229D3-07A5-4EDC-81DC-90E2D22C9274}" destId="{4D183774-C025-42E7-B46C-B76BC6D8D57E}" srcOrd="0" destOrd="0" presId="urn:microsoft.com/office/officeart/2005/8/layout/hierarchy4"/>
    <dgm:cxn modelId="{BC7EC55E-E5E4-41BC-9BF2-FBFB8DA5483E}" type="presParOf" srcId="{2EF229D3-07A5-4EDC-81DC-90E2D22C9274}" destId="{74AC06B2-D405-46CE-AEE5-556E6FFB7416}" srcOrd="1" destOrd="0" presId="urn:microsoft.com/office/officeart/2005/8/layout/hierarchy4"/>
    <dgm:cxn modelId="{5D6F0647-C8F1-47E3-8B83-99B1DE6AD8FE}" type="presParOf" srcId="{F0C4E9FE-6D52-4396-B361-91BE63050241}" destId="{5A2B081C-8CCD-46A6-8074-B22F94B7AF7A}" srcOrd="1" destOrd="0" presId="urn:microsoft.com/office/officeart/2005/8/layout/hierarchy4"/>
    <dgm:cxn modelId="{7DD56897-3D95-4FF3-A692-F371FAFA2FE8}" type="presParOf" srcId="{F0C4E9FE-6D52-4396-B361-91BE63050241}" destId="{6B61D70B-51D3-47A1-85CC-45282F631F5C}" srcOrd="2" destOrd="0" presId="urn:microsoft.com/office/officeart/2005/8/layout/hierarchy4"/>
    <dgm:cxn modelId="{65D6A1D9-5E0B-4802-9FA6-BD916458C4A5}" type="presParOf" srcId="{6B61D70B-51D3-47A1-85CC-45282F631F5C}" destId="{08910588-F99D-4992-8BA7-E9EF9247FB71}" srcOrd="0" destOrd="0" presId="urn:microsoft.com/office/officeart/2005/8/layout/hierarchy4"/>
    <dgm:cxn modelId="{CC42EDA7-86EA-4647-B2AA-F49960085B68}" type="presParOf" srcId="{6B61D70B-51D3-47A1-85CC-45282F631F5C}" destId="{C20C3F2C-CFD5-456E-83C5-C04346B1C3D0}" srcOrd="1" destOrd="0" presId="urn:microsoft.com/office/officeart/2005/8/layout/hierarchy4"/>
    <dgm:cxn modelId="{12FF2323-72E3-4BD6-A6DE-8975CBA660DF}" type="presParOf" srcId="{AE1E4733-F5A8-430E-9C6F-9597A8B4FA02}" destId="{134E15F6-AC99-4D92-A297-73BE9F4B18D2}" srcOrd="1" destOrd="0" presId="urn:microsoft.com/office/officeart/2005/8/layout/hierarchy4"/>
    <dgm:cxn modelId="{A8CE58EF-EED7-49D4-86D1-1E4283153E9C}" type="presParOf" srcId="{AE1E4733-F5A8-430E-9C6F-9597A8B4FA02}" destId="{AABF787C-6FE1-4977-A23F-4DE9BE5077FD}" srcOrd="2" destOrd="0" presId="urn:microsoft.com/office/officeart/2005/8/layout/hierarchy4"/>
    <dgm:cxn modelId="{AD445C2F-11EA-4D9C-8499-91D1B29EAE30}" type="presParOf" srcId="{AABF787C-6FE1-4977-A23F-4DE9BE5077FD}" destId="{EFFCB26C-3312-4B05-ACF1-B9673CE574BE}" srcOrd="0" destOrd="0" presId="urn:microsoft.com/office/officeart/2005/8/layout/hierarchy4"/>
    <dgm:cxn modelId="{D5B9F0C7-AC9F-4D3E-9843-88FB570143F0}" type="presParOf" srcId="{AABF787C-6FE1-4977-A23F-4DE9BE5077FD}" destId="{169A1AD7-6993-491B-8329-883D4867AF42}" srcOrd="1" destOrd="0" presId="urn:microsoft.com/office/officeart/2005/8/layout/hierarchy4"/>
    <dgm:cxn modelId="{3FE4666B-5BB0-4280-BD92-BA8F3FC221F8}" type="presParOf" srcId="{AABF787C-6FE1-4977-A23F-4DE9BE5077FD}" destId="{09B8FC51-EE2C-4544-B220-4D6720CA73CA}" srcOrd="2" destOrd="0" presId="urn:microsoft.com/office/officeart/2005/8/layout/hierarchy4"/>
    <dgm:cxn modelId="{01A2D200-48EB-4C82-ACCE-7B1E9AB2D862}" type="presParOf" srcId="{09B8FC51-EE2C-4544-B220-4D6720CA73CA}" destId="{57F04C33-50D7-4B44-8F0B-3F96E99B5A5E}" srcOrd="0" destOrd="0" presId="urn:microsoft.com/office/officeart/2005/8/layout/hierarchy4"/>
    <dgm:cxn modelId="{197A1192-56A5-4192-900C-0BB56AF22293}" type="presParOf" srcId="{57F04C33-50D7-4B44-8F0B-3F96E99B5A5E}" destId="{7488DA8D-59F5-4646-A42D-CB0792D366FA}" srcOrd="0" destOrd="0" presId="urn:microsoft.com/office/officeart/2005/8/layout/hierarchy4"/>
    <dgm:cxn modelId="{2E0F6086-DCA9-4722-ACF7-41EF4C598CBE}" type="presParOf" srcId="{57F04C33-50D7-4B44-8F0B-3F96E99B5A5E}" destId="{6ED6DF29-2340-421E-BD68-787DE3B23501}"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063CC-DCB4-44C8-A3D6-416E8DA3BE5D}">
      <dsp:nvSpPr>
        <dsp:cNvPr id="0" name=""/>
        <dsp:cNvSpPr/>
      </dsp:nvSpPr>
      <dsp:spPr>
        <a:xfrm>
          <a:off x="453" y="969"/>
          <a:ext cx="3946958" cy="504819"/>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CA" sz="2200" kern="1200" dirty="0" smtClean="0"/>
            <a:t>Home</a:t>
          </a:r>
          <a:endParaRPr lang="en-CA" sz="2200" kern="1200" dirty="0"/>
        </a:p>
      </dsp:txBody>
      <dsp:txXfrm>
        <a:off x="15239" y="15755"/>
        <a:ext cx="3917386" cy="475247"/>
      </dsp:txXfrm>
    </dsp:sp>
    <dsp:sp modelId="{359EA87A-87E1-4981-A815-C388662574ED}">
      <dsp:nvSpPr>
        <dsp:cNvPr id="0" name=""/>
        <dsp:cNvSpPr/>
      </dsp:nvSpPr>
      <dsp:spPr>
        <a:xfrm>
          <a:off x="453" y="573365"/>
          <a:ext cx="2578275" cy="504819"/>
        </a:xfrm>
        <a:prstGeom prst="roundRect">
          <a:avLst>
            <a:gd name="adj" fmla="val 10000"/>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CA" sz="1800" kern="1200" baseline="0" dirty="0" smtClean="0">
              <a:solidFill>
                <a:schemeClr val="tx1"/>
              </a:solidFill>
            </a:rPr>
            <a:t>Septic </a:t>
          </a:r>
          <a:endParaRPr lang="en-CA" sz="1800" kern="1200" baseline="0" dirty="0">
            <a:solidFill>
              <a:schemeClr val="tx1"/>
            </a:solidFill>
          </a:endParaRPr>
        </a:p>
      </dsp:txBody>
      <dsp:txXfrm>
        <a:off x="15239" y="588151"/>
        <a:ext cx="2548703" cy="475247"/>
      </dsp:txXfrm>
    </dsp:sp>
    <dsp:sp modelId="{4D183774-C025-42E7-B46C-B76BC6D8D57E}">
      <dsp:nvSpPr>
        <dsp:cNvPr id="0" name=""/>
        <dsp:cNvSpPr/>
      </dsp:nvSpPr>
      <dsp:spPr>
        <a:xfrm>
          <a:off x="453" y="1145761"/>
          <a:ext cx="1262622" cy="504819"/>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CA" sz="1600" kern="1200" dirty="0" smtClean="0"/>
            <a:t>Oil</a:t>
          </a:r>
          <a:endParaRPr lang="en-CA" sz="1600" kern="1200" dirty="0"/>
        </a:p>
      </dsp:txBody>
      <dsp:txXfrm>
        <a:off x="15239" y="1160547"/>
        <a:ext cx="1233050" cy="475247"/>
      </dsp:txXfrm>
    </dsp:sp>
    <dsp:sp modelId="{08910588-F99D-4992-8BA7-E9EF9247FB71}">
      <dsp:nvSpPr>
        <dsp:cNvPr id="0" name=""/>
        <dsp:cNvSpPr/>
      </dsp:nvSpPr>
      <dsp:spPr>
        <a:xfrm>
          <a:off x="1316106" y="1145761"/>
          <a:ext cx="1262622" cy="504819"/>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CA" sz="1600" kern="1200" dirty="0" smtClean="0"/>
            <a:t>Wood/Pellet</a:t>
          </a:r>
          <a:endParaRPr lang="en-CA" sz="1600" kern="1200" dirty="0"/>
        </a:p>
      </dsp:txBody>
      <dsp:txXfrm>
        <a:off x="1330892" y="1160547"/>
        <a:ext cx="1233050" cy="475247"/>
      </dsp:txXfrm>
    </dsp:sp>
    <dsp:sp modelId="{EFFCB26C-3312-4B05-ACF1-B9673CE574BE}">
      <dsp:nvSpPr>
        <dsp:cNvPr id="0" name=""/>
        <dsp:cNvSpPr/>
      </dsp:nvSpPr>
      <dsp:spPr>
        <a:xfrm>
          <a:off x="2684789" y="573365"/>
          <a:ext cx="1262622" cy="504819"/>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CA" sz="1800" kern="1200" dirty="0" smtClean="0"/>
            <a:t>Well Water</a:t>
          </a:r>
          <a:endParaRPr lang="en-CA" sz="1800" kern="1200" dirty="0"/>
        </a:p>
      </dsp:txBody>
      <dsp:txXfrm>
        <a:off x="2699575" y="588151"/>
        <a:ext cx="1233050" cy="475247"/>
      </dsp:txXfrm>
    </dsp:sp>
    <dsp:sp modelId="{7488DA8D-59F5-4646-A42D-CB0792D366FA}">
      <dsp:nvSpPr>
        <dsp:cNvPr id="0" name=""/>
        <dsp:cNvSpPr/>
      </dsp:nvSpPr>
      <dsp:spPr>
        <a:xfrm>
          <a:off x="2684789" y="1145761"/>
          <a:ext cx="1262622" cy="504819"/>
        </a:xfrm>
        <a:prstGeom prst="roundRect">
          <a:avLst>
            <a:gd name="adj" fmla="val 10000"/>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CA" sz="1600" kern="1200" baseline="0" dirty="0" smtClean="0">
              <a:solidFill>
                <a:schemeClr val="tx1"/>
              </a:solidFill>
            </a:rPr>
            <a:t>Pool</a:t>
          </a:r>
          <a:endParaRPr lang="en-CA" sz="1600" kern="1200" baseline="0" dirty="0">
            <a:solidFill>
              <a:schemeClr val="tx1"/>
            </a:solidFill>
          </a:endParaRPr>
        </a:p>
      </dsp:txBody>
      <dsp:txXfrm>
        <a:off x="2699575" y="1160547"/>
        <a:ext cx="1233050" cy="47524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2104431" y="685800"/>
            <a:ext cx="26499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171230527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Shape 26"/>
          <p:cNvSpPr>
            <a:spLocks noGrp="1" noRot="1" noChangeAspect="1"/>
          </p:cNvSpPr>
          <p:nvPr>
            <p:ph type="sldImg" idx="2"/>
          </p:nvPr>
        </p:nvSpPr>
        <p:spPr>
          <a:xfrm>
            <a:off x="2105025" y="685800"/>
            <a:ext cx="2649538"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7" name="Shape 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967461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2105025" y="685800"/>
            <a:ext cx="2649538"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433988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2105025" y="685800"/>
            <a:ext cx="2649538"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4" name="Shape 1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974706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2105025" y="685800"/>
            <a:ext cx="2649538"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461178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2105025" y="685800"/>
            <a:ext cx="2649538"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8" name="Shape 1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024697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2105025" y="685800"/>
            <a:ext cx="2649538"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4" name="Shape 1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383842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2105025" y="685800"/>
            <a:ext cx="2649538"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2" name="Shape 1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848566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2105025" y="685800"/>
            <a:ext cx="2649538"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9" name="Shape 1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908244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2105025" y="685800"/>
            <a:ext cx="2649538"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4" name="Shape 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844620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2105025" y="685800"/>
            <a:ext cx="2649538"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541882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2105025" y="685800"/>
            <a:ext cx="2649538"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2" name="Shape 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743916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2105025" y="685800"/>
            <a:ext cx="2649538"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8" name="Shape 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810362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2105025" y="685800"/>
            <a:ext cx="2649538"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25257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2105025" y="685800"/>
            <a:ext cx="2649538"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727923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2105025" y="685800"/>
            <a:ext cx="2649538"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071462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2105025" y="685800"/>
            <a:ext cx="2649538"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387591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1550" y="1646133"/>
            <a:ext cx="5829300" cy="3501813"/>
          </a:xfrm>
        </p:spPr>
        <p:txBody>
          <a:bodyPr anchor="b"/>
          <a:lstStyle>
            <a:lvl1pPr algn="ctr">
              <a:defRPr sz="3825"/>
            </a:lvl1pPr>
          </a:lstStyle>
          <a:p>
            <a:r>
              <a:rPr lang="en-US" smtClean="0"/>
              <a:t>Click to edit Master title style</a:t>
            </a:r>
            <a:endParaRPr lang="en-CA"/>
          </a:p>
        </p:txBody>
      </p:sp>
      <p:sp>
        <p:nvSpPr>
          <p:cNvPr id="3" name="Subtitle 2"/>
          <p:cNvSpPr>
            <a:spLocks noGrp="1"/>
          </p:cNvSpPr>
          <p:nvPr>
            <p:ph type="subTitle" idx="1"/>
          </p:nvPr>
        </p:nvSpPr>
        <p:spPr>
          <a:xfrm>
            <a:off x="971550" y="5282989"/>
            <a:ext cx="5829300" cy="2428451"/>
          </a:xfrm>
        </p:spPr>
        <p:txBody>
          <a:bodyPr/>
          <a:lstStyle>
            <a:lvl1pPr marL="0" indent="0" algn="ctr">
              <a:buNone/>
              <a:defRPr sz="1530"/>
            </a:lvl1pPr>
            <a:lvl2pPr marL="291465" indent="0" algn="ctr">
              <a:buNone/>
              <a:defRPr sz="1275"/>
            </a:lvl2pPr>
            <a:lvl3pPr marL="582930" indent="0" algn="ctr">
              <a:buNone/>
              <a:defRPr sz="1148"/>
            </a:lvl3pPr>
            <a:lvl4pPr marL="874395" indent="0" algn="ctr">
              <a:buNone/>
              <a:defRPr sz="1020"/>
            </a:lvl4pPr>
            <a:lvl5pPr marL="1165860" indent="0" algn="ctr">
              <a:buNone/>
              <a:defRPr sz="1020"/>
            </a:lvl5pPr>
            <a:lvl6pPr marL="1457325" indent="0" algn="ctr">
              <a:buNone/>
              <a:defRPr sz="1020"/>
            </a:lvl6pPr>
            <a:lvl7pPr marL="1748790" indent="0" algn="ctr">
              <a:buNone/>
              <a:defRPr sz="1020"/>
            </a:lvl7pPr>
            <a:lvl8pPr marL="2040255" indent="0" algn="ctr">
              <a:buNone/>
              <a:defRPr sz="1020"/>
            </a:lvl8pPr>
            <a:lvl9pPr marL="2331720" indent="0" algn="ctr">
              <a:buNone/>
              <a:defRPr sz="102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B61BEF0D-F0BB-DE4B-95CE-6DB70DBA9567}" type="datetimeFigureOut">
              <a:rPr lang="en-US" smtClean="0"/>
              <a:pPr/>
              <a:t>2/12/2015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0282393"/>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70DDF080-5E8C-48AD-84E5-6C08B304C14E}" type="datetimeFigureOut">
              <a:rPr lang="en-US" smtClean="0"/>
              <a:t>2/12/2015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3507266036"/>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61BEF0D-F0BB-DE4B-95CE-6DB70DBA9567}" type="datetimeFigureOut">
              <a:rPr lang="en-US" smtClean="0"/>
              <a:pPr/>
              <a:t>2/12/2015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7061722"/>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2895651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nd Body">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88619" y="402802"/>
            <a:ext cx="6995100" cy="1676399"/>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1" name="Shape 11"/>
          <p:cNvSpPr txBox="1">
            <a:spLocks noGrp="1"/>
          </p:cNvSpPr>
          <p:nvPr>
            <p:ph type="body" idx="1"/>
          </p:nvPr>
        </p:nvSpPr>
        <p:spPr>
          <a:xfrm>
            <a:off x="388625" y="2346951"/>
            <a:ext cx="6995100" cy="6301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2826640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70DDF080-5E8C-48AD-84E5-6C08B304C14E}" type="datetimeFigureOut">
              <a:rPr lang="en-US" smtClean="0"/>
              <a:t>2/12/2015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3757207908"/>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4" y="2507617"/>
            <a:ext cx="6703695" cy="4184014"/>
          </a:xfrm>
        </p:spPr>
        <p:txBody>
          <a:bodyPr anchor="b"/>
          <a:lstStyle>
            <a:lvl1pPr>
              <a:defRPr sz="3825"/>
            </a:lvl1pPr>
          </a:lstStyle>
          <a:p>
            <a:r>
              <a:rPr lang="en-US" smtClean="0"/>
              <a:t>Click to edit Master title style</a:t>
            </a:r>
            <a:endParaRPr lang="en-CA"/>
          </a:p>
        </p:txBody>
      </p:sp>
      <p:sp>
        <p:nvSpPr>
          <p:cNvPr id="3" name="Text Placeholder 2"/>
          <p:cNvSpPr>
            <a:spLocks noGrp="1"/>
          </p:cNvSpPr>
          <p:nvPr>
            <p:ph type="body" idx="1"/>
          </p:nvPr>
        </p:nvSpPr>
        <p:spPr>
          <a:xfrm>
            <a:off x="530304" y="6731213"/>
            <a:ext cx="6703695" cy="2200274"/>
          </a:xfrm>
        </p:spPr>
        <p:txBody>
          <a:bodyPr/>
          <a:lstStyle>
            <a:lvl1pPr marL="0" indent="0">
              <a:buNone/>
              <a:defRPr sz="1530">
                <a:solidFill>
                  <a:schemeClr val="tx1">
                    <a:tint val="75000"/>
                  </a:schemeClr>
                </a:solidFill>
              </a:defRPr>
            </a:lvl1pPr>
            <a:lvl2pPr marL="291465" indent="0">
              <a:buNone/>
              <a:defRPr sz="1275">
                <a:solidFill>
                  <a:schemeClr val="tx1">
                    <a:tint val="75000"/>
                  </a:schemeClr>
                </a:solidFill>
              </a:defRPr>
            </a:lvl2pPr>
            <a:lvl3pPr marL="582930" indent="0">
              <a:buNone/>
              <a:defRPr sz="1148">
                <a:solidFill>
                  <a:schemeClr val="tx1">
                    <a:tint val="75000"/>
                  </a:schemeClr>
                </a:solidFill>
              </a:defRPr>
            </a:lvl3pPr>
            <a:lvl4pPr marL="874395" indent="0">
              <a:buNone/>
              <a:defRPr sz="1020">
                <a:solidFill>
                  <a:schemeClr val="tx1">
                    <a:tint val="75000"/>
                  </a:schemeClr>
                </a:solidFill>
              </a:defRPr>
            </a:lvl4pPr>
            <a:lvl5pPr marL="1165860" indent="0">
              <a:buNone/>
              <a:defRPr sz="1020">
                <a:solidFill>
                  <a:schemeClr val="tx1">
                    <a:tint val="75000"/>
                  </a:schemeClr>
                </a:solidFill>
              </a:defRPr>
            </a:lvl5pPr>
            <a:lvl6pPr marL="1457325" indent="0">
              <a:buNone/>
              <a:defRPr sz="1020">
                <a:solidFill>
                  <a:schemeClr val="tx1">
                    <a:tint val="75000"/>
                  </a:schemeClr>
                </a:solidFill>
              </a:defRPr>
            </a:lvl6pPr>
            <a:lvl7pPr marL="1748790" indent="0">
              <a:buNone/>
              <a:defRPr sz="1020">
                <a:solidFill>
                  <a:schemeClr val="tx1">
                    <a:tint val="75000"/>
                  </a:schemeClr>
                </a:solidFill>
              </a:defRPr>
            </a:lvl7pPr>
            <a:lvl8pPr marL="2040255" indent="0">
              <a:buNone/>
              <a:defRPr sz="1020">
                <a:solidFill>
                  <a:schemeClr val="tx1">
                    <a:tint val="75000"/>
                  </a:schemeClr>
                </a:solidFill>
              </a:defRPr>
            </a:lvl8pPr>
            <a:lvl9pPr marL="2331720" indent="0">
              <a:buNone/>
              <a:defRPr sz="102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53866860"/>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534353" y="2677584"/>
            <a:ext cx="3303270" cy="6381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934778" y="2677584"/>
            <a:ext cx="3303270" cy="6381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B61BEF0D-F0BB-DE4B-95CE-6DB70DBA9567}" type="datetimeFigureOut">
              <a:rPr lang="en-US" smtClean="0"/>
              <a:pPr/>
              <a:t>2/12/2015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6468381"/>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7"/>
            <a:ext cx="6703695" cy="1944159"/>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535365" y="2465706"/>
            <a:ext cx="3288089" cy="1208404"/>
          </a:xfrm>
        </p:spPr>
        <p:txBody>
          <a:bodyPr anchor="b"/>
          <a:lstStyle>
            <a:lvl1pPr marL="0" indent="0">
              <a:buNone/>
              <a:defRPr sz="1530" b="1"/>
            </a:lvl1pPr>
            <a:lvl2pPr marL="291465" indent="0">
              <a:buNone/>
              <a:defRPr sz="1275" b="1"/>
            </a:lvl2pPr>
            <a:lvl3pPr marL="582930" indent="0">
              <a:buNone/>
              <a:defRPr sz="1148" b="1"/>
            </a:lvl3pPr>
            <a:lvl4pPr marL="874395" indent="0">
              <a:buNone/>
              <a:defRPr sz="1020" b="1"/>
            </a:lvl4pPr>
            <a:lvl5pPr marL="1165860" indent="0">
              <a:buNone/>
              <a:defRPr sz="1020" b="1"/>
            </a:lvl5pPr>
            <a:lvl6pPr marL="1457325" indent="0">
              <a:buNone/>
              <a:defRPr sz="1020" b="1"/>
            </a:lvl6pPr>
            <a:lvl7pPr marL="1748790" indent="0">
              <a:buNone/>
              <a:defRPr sz="1020" b="1"/>
            </a:lvl7pPr>
            <a:lvl8pPr marL="2040255" indent="0">
              <a:buNone/>
              <a:defRPr sz="1020" b="1"/>
            </a:lvl8pPr>
            <a:lvl9pPr marL="2331720" indent="0">
              <a:buNone/>
              <a:defRPr sz="1020" b="1"/>
            </a:lvl9pPr>
          </a:lstStyle>
          <a:p>
            <a:pPr lvl="0"/>
            <a:r>
              <a:rPr lang="en-US" smtClean="0"/>
              <a:t>Click to edit Master text styles</a:t>
            </a:r>
          </a:p>
        </p:txBody>
      </p:sp>
      <p:sp>
        <p:nvSpPr>
          <p:cNvPr id="4" name="Content Placeholder 3"/>
          <p:cNvSpPr>
            <a:spLocks noGrp="1"/>
          </p:cNvSpPr>
          <p:nvPr>
            <p:ph sz="half" idx="2"/>
          </p:nvPr>
        </p:nvSpPr>
        <p:spPr>
          <a:xfrm>
            <a:off x="535365" y="3674110"/>
            <a:ext cx="3288089" cy="540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1530" b="1"/>
            </a:lvl1pPr>
            <a:lvl2pPr marL="291465" indent="0">
              <a:buNone/>
              <a:defRPr sz="1275" b="1"/>
            </a:lvl2pPr>
            <a:lvl3pPr marL="582930" indent="0">
              <a:buNone/>
              <a:defRPr sz="1148" b="1"/>
            </a:lvl3pPr>
            <a:lvl4pPr marL="874395" indent="0">
              <a:buNone/>
              <a:defRPr sz="1020" b="1"/>
            </a:lvl4pPr>
            <a:lvl5pPr marL="1165860" indent="0">
              <a:buNone/>
              <a:defRPr sz="1020" b="1"/>
            </a:lvl5pPr>
            <a:lvl6pPr marL="1457325" indent="0">
              <a:buNone/>
              <a:defRPr sz="1020" b="1"/>
            </a:lvl6pPr>
            <a:lvl7pPr marL="1748790" indent="0">
              <a:buNone/>
              <a:defRPr sz="1020" b="1"/>
            </a:lvl7pPr>
            <a:lvl8pPr marL="2040255" indent="0">
              <a:buNone/>
              <a:defRPr sz="1020" b="1"/>
            </a:lvl8pPr>
            <a:lvl9pPr marL="2331720" indent="0">
              <a:buNone/>
              <a:defRPr sz="1020" b="1"/>
            </a:lvl9pPr>
          </a:lstStyle>
          <a:p>
            <a:pPr lvl="0"/>
            <a:r>
              <a:rPr lang="en-US" smtClean="0"/>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B61BEF0D-F0BB-DE4B-95CE-6DB70DBA9567}" type="datetimeFigureOut">
              <a:rPr lang="en-US" smtClean="0"/>
              <a:pPr/>
              <a:t>2/12/2015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8358801"/>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B61BEF0D-F0BB-DE4B-95CE-6DB70DBA9567}" type="datetimeFigureOut">
              <a:rPr lang="en-US" smtClean="0"/>
              <a:pPr/>
              <a:t>2/12/2015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47269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2/12/2015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4498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040"/>
            </a:lvl1pPr>
          </a:lstStyle>
          <a:p>
            <a:r>
              <a:rPr lang="en-US" smtClean="0"/>
              <a:t>Click to edit Master title style</a:t>
            </a:r>
            <a:endParaRPr lang="en-CA"/>
          </a:p>
        </p:txBody>
      </p:sp>
      <p:sp>
        <p:nvSpPr>
          <p:cNvPr id="3" name="Content Placeholder 2"/>
          <p:cNvSpPr>
            <a:spLocks noGrp="1"/>
          </p:cNvSpPr>
          <p:nvPr>
            <p:ph idx="1"/>
          </p:nvPr>
        </p:nvSpPr>
        <p:spPr>
          <a:xfrm>
            <a:off x="3304282" y="1448224"/>
            <a:ext cx="3934778" cy="7147983"/>
          </a:xfrm>
        </p:spPr>
        <p:txBody>
          <a:bodyPr/>
          <a:lstStyle>
            <a:lvl1pPr>
              <a:defRPr sz="2040"/>
            </a:lvl1pPr>
            <a:lvl2pPr>
              <a:defRPr sz="1785"/>
            </a:lvl2pPr>
            <a:lvl3pPr>
              <a:defRPr sz="1530"/>
            </a:lvl3pPr>
            <a:lvl4pPr>
              <a:defRPr sz="1275"/>
            </a:lvl4pPr>
            <a:lvl5pPr>
              <a:defRPr sz="1275"/>
            </a:lvl5pPr>
            <a:lvl6pPr>
              <a:defRPr sz="1275"/>
            </a:lvl6pPr>
            <a:lvl7pPr>
              <a:defRPr sz="1275"/>
            </a:lvl7pPr>
            <a:lvl8pPr>
              <a:defRPr sz="1275"/>
            </a:lvl8pPr>
            <a:lvl9pPr>
              <a:defRPr sz="12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020"/>
            </a:lvl1pPr>
            <a:lvl2pPr marL="291465" indent="0">
              <a:buNone/>
              <a:defRPr sz="893"/>
            </a:lvl2pPr>
            <a:lvl3pPr marL="582930" indent="0">
              <a:buNone/>
              <a:defRPr sz="765"/>
            </a:lvl3pPr>
            <a:lvl4pPr marL="874395" indent="0">
              <a:buNone/>
              <a:defRPr sz="638"/>
            </a:lvl4pPr>
            <a:lvl5pPr marL="1165860" indent="0">
              <a:buNone/>
              <a:defRPr sz="638"/>
            </a:lvl5pPr>
            <a:lvl6pPr marL="1457325" indent="0">
              <a:buNone/>
              <a:defRPr sz="638"/>
            </a:lvl6pPr>
            <a:lvl7pPr marL="1748790" indent="0">
              <a:buNone/>
              <a:defRPr sz="638"/>
            </a:lvl7pPr>
            <a:lvl8pPr marL="2040255" indent="0">
              <a:buNone/>
              <a:defRPr sz="638"/>
            </a:lvl8pPr>
            <a:lvl9pPr marL="2331720" indent="0">
              <a:buNone/>
              <a:defRPr sz="638"/>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smtClean="0"/>
              <a:t>2/12/2015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2058329064"/>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040"/>
            </a:lvl1pPr>
          </a:lstStyle>
          <a:p>
            <a:r>
              <a:rPr lang="en-US" smtClean="0"/>
              <a:t>Click to edit Master title style</a:t>
            </a:r>
            <a:endParaRPr lang="en-CA"/>
          </a:p>
        </p:txBody>
      </p:sp>
      <p:sp>
        <p:nvSpPr>
          <p:cNvPr id="3" name="Picture Placeholder 2"/>
          <p:cNvSpPr>
            <a:spLocks noGrp="1"/>
          </p:cNvSpPr>
          <p:nvPr>
            <p:ph type="pic" idx="1"/>
          </p:nvPr>
        </p:nvSpPr>
        <p:spPr>
          <a:xfrm>
            <a:off x="3304282" y="1448224"/>
            <a:ext cx="3934778" cy="7147983"/>
          </a:xfrm>
        </p:spPr>
        <p:txBody>
          <a:bodyPr/>
          <a:lstStyle>
            <a:lvl1pPr marL="0" indent="0">
              <a:buNone/>
              <a:defRPr sz="2040"/>
            </a:lvl1pPr>
            <a:lvl2pPr marL="291465" indent="0">
              <a:buNone/>
              <a:defRPr sz="1785"/>
            </a:lvl2pPr>
            <a:lvl3pPr marL="582930" indent="0">
              <a:buNone/>
              <a:defRPr sz="1530"/>
            </a:lvl3pPr>
            <a:lvl4pPr marL="874395" indent="0">
              <a:buNone/>
              <a:defRPr sz="1275"/>
            </a:lvl4pPr>
            <a:lvl5pPr marL="1165860" indent="0">
              <a:buNone/>
              <a:defRPr sz="1275"/>
            </a:lvl5pPr>
            <a:lvl6pPr marL="1457325" indent="0">
              <a:buNone/>
              <a:defRPr sz="1275"/>
            </a:lvl6pPr>
            <a:lvl7pPr marL="1748790" indent="0">
              <a:buNone/>
              <a:defRPr sz="1275"/>
            </a:lvl7pPr>
            <a:lvl8pPr marL="2040255" indent="0">
              <a:buNone/>
              <a:defRPr sz="1275"/>
            </a:lvl8pPr>
            <a:lvl9pPr marL="2331720" indent="0">
              <a:buNone/>
              <a:defRPr sz="1275"/>
            </a:lvl9pPr>
          </a:lstStyle>
          <a:p>
            <a:endParaRPr lang="en-CA"/>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020"/>
            </a:lvl1pPr>
            <a:lvl2pPr marL="291465" indent="0">
              <a:buNone/>
              <a:defRPr sz="893"/>
            </a:lvl2pPr>
            <a:lvl3pPr marL="582930" indent="0">
              <a:buNone/>
              <a:defRPr sz="765"/>
            </a:lvl3pPr>
            <a:lvl4pPr marL="874395" indent="0">
              <a:buNone/>
              <a:defRPr sz="638"/>
            </a:lvl4pPr>
            <a:lvl5pPr marL="1165860" indent="0">
              <a:buNone/>
              <a:defRPr sz="638"/>
            </a:lvl5pPr>
            <a:lvl6pPr marL="1457325" indent="0">
              <a:buNone/>
              <a:defRPr sz="638"/>
            </a:lvl6pPr>
            <a:lvl7pPr marL="1748790" indent="0">
              <a:buNone/>
              <a:defRPr sz="638"/>
            </a:lvl7pPr>
            <a:lvl8pPr marL="2040255" indent="0">
              <a:buNone/>
              <a:defRPr sz="638"/>
            </a:lvl8pPr>
            <a:lvl9pPr marL="2331720" indent="0">
              <a:buNone/>
              <a:defRPr sz="638"/>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2/12/2015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40891211"/>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7"/>
            <a:ext cx="6703695" cy="1944159"/>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534353" y="9322647"/>
            <a:ext cx="1748790" cy="535517"/>
          </a:xfrm>
          <a:prstGeom prst="rect">
            <a:avLst/>
          </a:prstGeom>
        </p:spPr>
        <p:txBody>
          <a:bodyPr vert="horz" lIns="91440" tIns="45720" rIns="91440" bIns="45720" rtlCol="0" anchor="ctr"/>
          <a:lstStyle>
            <a:lvl1pPr algn="l">
              <a:defRPr sz="765">
                <a:solidFill>
                  <a:schemeClr val="tx1">
                    <a:tint val="75000"/>
                  </a:schemeClr>
                </a:solidFill>
              </a:defRPr>
            </a:lvl1pPr>
          </a:lstStyle>
          <a:p>
            <a:fld id="{B61BEF0D-F0BB-DE4B-95CE-6DB70DBA9567}" type="datetimeFigureOut">
              <a:rPr lang="en-US" smtClean="0"/>
              <a:pPr/>
              <a:t>2/12/2015</a:t>
            </a:fld>
            <a:endParaRPr lang="en-US" dirty="0"/>
          </a:p>
        </p:txBody>
      </p:sp>
      <p:sp>
        <p:nvSpPr>
          <p:cNvPr id="5" name="Footer Placeholder 4"/>
          <p:cNvSpPr>
            <a:spLocks noGrp="1"/>
          </p:cNvSpPr>
          <p:nvPr>
            <p:ph type="ftr" sz="quarter" idx="3"/>
          </p:nvPr>
        </p:nvSpPr>
        <p:spPr>
          <a:xfrm>
            <a:off x="2574608" y="9322647"/>
            <a:ext cx="2623185" cy="535517"/>
          </a:xfrm>
          <a:prstGeom prst="rect">
            <a:avLst/>
          </a:prstGeom>
        </p:spPr>
        <p:txBody>
          <a:bodyPr vert="horz" lIns="91440" tIns="45720" rIns="91440" bIns="45720" rtlCol="0" anchor="ctr"/>
          <a:lstStyle>
            <a:lvl1pPr algn="ctr">
              <a:defRPr sz="76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489258" y="9322647"/>
            <a:ext cx="1748790" cy="535517"/>
          </a:xfrm>
          <a:prstGeom prst="rect">
            <a:avLst/>
          </a:prstGeom>
        </p:spPr>
        <p:txBody>
          <a:bodyPr vert="horz" lIns="91440" tIns="45720" rIns="91440" bIns="45720" rtlCol="0" anchor="ctr"/>
          <a:lstStyle>
            <a:lvl1pPr algn="r">
              <a:defRPr sz="765">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129708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dt="0"/>
  <p:txStyles>
    <p:titleStyle>
      <a:lvl1pPr algn="l" defTabSz="582930" rtl="0" eaLnBrk="1" latinLnBrk="0" hangingPunct="1">
        <a:lnSpc>
          <a:spcPct val="90000"/>
        </a:lnSpc>
        <a:spcBef>
          <a:spcPct val="0"/>
        </a:spcBef>
        <a:buNone/>
        <a:defRPr sz="2805" kern="1200">
          <a:solidFill>
            <a:schemeClr val="tx1"/>
          </a:solidFill>
          <a:latin typeface="+mj-lt"/>
          <a:ea typeface="+mj-ea"/>
          <a:cs typeface="+mj-cs"/>
        </a:defRPr>
      </a:lvl1pPr>
    </p:titleStyle>
    <p:bodyStyle>
      <a:lvl1pPr marL="145733" indent="-145733" algn="l" defTabSz="582930" rtl="0" eaLnBrk="1" latinLnBrk="0" hangingPunct="1">
        <a:lnSpc>
          <a:spcPct val="90000"/>
        </a:lnSpc>
        <a:spcBef>
          <a:spcPts val="638"/>
        </a:spcBef>
        <a:buFont typeface="Arial" panose="020B0604020202020204" pitchFamily="34" charset="0"/>
        <a:buChar char="•"/>
        <a:defRPr sz="1785"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53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75"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p:bodyStyle>
    <p:otherStyle>
      <a:defPPr>
        <a:defRPr lang="en-US"/>
      </a:defPPr>
      <a:lvl1pPr marL="0" algn="l" defTabSz="582930" rtl="0" eaLnBrk="1" latinLnBrk="0" hangingPunct="1">
        <a:defRPr sz="1148" kern="1200">
          <a:solidFill>
            <a:schemeClr val="tx1"/>
          </a:solidFill>
          <a:latin typeface="+mn-lt"/>
          <a:ea typeface="+mn-ea"/>
          <a:cs typeface="+mn-cs"/>
        </a:defRPr>
      </a:lvl1pPr>
      <a:lvl2pPr marL="291465" algn="l" defTabSz="582930" rtl="0" eaLnBrk="1" latinLnBrk="0" hangingPunct="1">
        <a:defRPr sz="1148" kern="1200">
          <a:solidFill>
            <a:schemeClr val="tx1"/>
          </a:solidFill>
          <a:latin typeface="+mn-lt"/>
          <a:ea typeface="+mn-ea"/>
          <a:cs typeface="+mn-cs"/>
        </a:defRPr>
      </a:lvl2pPr>
      <a:lvl3pPr marL="582930" algn="l" defTabSz="582930" rtl="0" eaLnBrk="1" latinLnBrk="0" hangingPunct="1">
        <a:defRPr sz="1148" kern="1200">
          <a:solidFill>
            <a:schemeClr val="tx1"/>
          </a:solidFill>
          <a:latin typeface="+mn-lt"/>
          <a:ea typeface="+mn-ea"/>
          <a:cs typeface="+mn-cs"/>
        </a:defRPr>
      </a:lvl3pPr>
      <a:lvl4pPr marL="874395" algn="l" defTabSz="582930" rtl="0" eaLnBrk="1" latinLnBrk="0" hangingPunct="1">
        <a:defRPr sz="1148" kern="1200">
          <a:solidFill>
            <a:schemeClr val="tx1"/>
          </a:solidFill>
          <a:latin typeface="+mn-lt"/>
          <a:ea typeface="+mn-ea"/>
          <a:cs typeface="+mn-cs"/>
        </a:defRPr>
      </a:lvl4pPr>
      <a:lvl5pPr marL="1165860" algn="l" defTabSz="582930" rtl="0" eaLnBrk="1" latinLnBrk="0" hangingPunct="1">
        <a:defRPr sz="1148" kern="1200">
          <a:solidFill>
            <a:schemeClr val="tx1"/>
          </a:solidFill>
          <a:latin typeface="+mn-lt"/>
          <a:ea typeface="+mn-ea"/>
          <a:cs typeface="+mn-cs"/>
        </a:defRPr>
      </a:lvl5pPr>
      <a:lvl6pPr marL="1457325" algn="l" defTabSz="582930" rtl="0" eaLnBrk="1" latinLnBrk="0" hangingPunct="1">
        <a:defRPr sz="1148" kern="1200">
          <a:solidFill>
            <a:schemeClr val="tx1"/>
          </a:solidFill>
          <a:latin typeface="+mn-lt"/>
          <a:ea typeface="+mn-ea"/>
          <a:cs typeface="+mn-cs"/>
        </a:defRPr>
      </a:lvl6pPr>
      <a:lvl7pPr marL="1748790" algn="l" defTabSz="582930" rtl="0" eaLnBrk="1" latinLnBrk="0" hangingPunct="1">
        <a:defRPr sz="1148" kern="1200">
          <a:solidFill>
            <a:schemeClr val="tx1"/>
          </a:solidFill>
          <a:latin typeface="+mn-lt"/>
          <a:ea typeface="+mn-ea"/>
          <a:cs typeface="+mn-cs"/>
        </a:defRPr>
      </a:lvl7pPr>
      <a:lvl8pPr marL="2040255" algn="l" defTabSz="582930" rtl="0" eaLnBrk="1" latinLnBrk="0" hangingPunct="1">
        <a:defRPr sz="1148" kern="1200">
          <a:solidFill>
            <a:schemeClr val="tx1"/>
          </a:solidFill>
          <a:latin typeface="+mn-lt"/>
          <a:ea typeface="+mn-ea"/>
          <a:cs typeface="+mn-cs"/>
        </a:defRPr>
      </a:lvl8pPr>
      <a:lvl9pPr marL="2331720" algn="l" defTabSz="582930" rtl="0" eaLnBrk="1" latinLnBrk="0" hangingPunct="1">
        <a:defRPr sz="114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27.jp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3.xml"/><Relationship Id="rId5" Type="http://schemas.openxmlformats.org/officeDocument/2006/relationships/hyperlink" Target="http://www.cra-arc.gc.ca/tx/ndvdls/tpcs/rrsp-reer/hbp-rap/menu-eng.html" TargetMode="External"/><Relationship Id="rId4" Type="http://schemas.openxmlformats.org/officeDocument/2006/relationships/hyperlink" Target="http://www.fin.gov.on.ca/en/refund/newhome/index.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21"/>
        <p:cNvGrpSpPr/>
        <p:nvPr/>
      </p:nvGrpSpPr>
      <p:grpSpPr>
        <a:xfrm>
          <a:off x="0" y="0"/>
          <a:ext cx="0" cy="0"/>
          <a:chOff x="0" y="0"/>
          <a:chExt cx="0" cy="0"/>
        </a:xfrm>
      </p:grpSpPr>
      <p:sp>
        <p:nvSpPr>
          <p:cNvPr id="22" name="Shape 22"/>
          <p:cNvSpPr/>
          <p:nvPr/>
        </p:nvSpPr>
        <p:spPr>
          <a:xfrm>
            <a:off x="0" y="-110050"/>
            <a:ext cx="7772400" cy="1958999"/>
          </a:xfrm>
          <a:prstGeom prst="rect">
            <a:avLst/>
          </a:prstGeom>
          <a:solidFill>
            <a:srgbClr val="FFFFFF"/>
          </a:solidFill>
          <a:ln w="19050" cap="flat">
            <a:solidFill>
              <a:schemeClr val="l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5" name="Picture 4"/>
          <p:cNvPicPr>
            <a:picLocks noChangeAspect="1"/>
          </p:cNvPicPr>
          <p:nvPr/>
        </p:nvPicPr>
        <p:blipFill>
          <a:blip r:embed="rId3"/>
          <a:stretch>
            <a:fillRect/>
          </a:stretch>
        </p:blipFill>
        <p:spPr>
          <a:xfrm>
            <a:off x="594250" y="8636909"/>
            <a:ext cx="2576265" cy="1182952"/>
          </a:xfrm>
          <a:prstGeom prst="rect">
            <a:avLst/>
          </a:prstGeom>
        </p:spPr>
      </p:pic>
      <p:sp>
        <p:nvSpPr>
          <p:cNvPr id="7" name="TextBox 6"/>
          <p:cNvSpPr txBox="1"/>
          <p:nvPr/>
        </p:nvSpPr>
        <p:spPr>
          <a:xfrm>
            <a:off x="4027913" y="8865486"/>
            <a:ext cx="2883137" cy="738664"/>
          </a:xfrm>
          <a:prstGeom prst="rect">
            <a:avLst/>
          </a:prstGeom>
          <a:solidFill>
            <a:schemeClr val="lt1"/>
          </a:solidFill>
          <a:scene3d>
            <a:camera prst="orthographicFront"/>
            <a:lightRig rig="threePt" dir="t"/>
          </a:scene3d>
          <a:sp3d extrusionH="76200" prstMaterial="matte">
            <a:bevelT w="127000"/>
            <a:bevelB w="95250"/>
            <a:extrusionClr>
              <a:schemeClr val="tx1"/>
            </a:extrusionClr>
          </a:sp3d>
        </p:spPr>
        <p:txBody>
          <a:bodyPr wrap="square" rtlCol="0">
            <a:spAutoFit/>
          </a:bodyPr>
          <a:lstStyle/>
          <a:p>
            <a:pPr algn="r"/>
            <a:r>
              <a:rPr lang="en-CA" b="1" dirty="0" smtClean="0">
                <a:solidFill>
                  <a:schemeClr val="tx1"/>
                </a:solidFill>
              </a:rPr>
              <a:t>530 Main St, Winchester</a:t>
            </a:r>
          </a:p>
          <a:p>
            <a:pPr algn="r"/>
            <a:r>
              <a:rPr lang="en-CA" b="1" dirty="0" smtClean="0">
                <a:solidFill>
                  <a:schemeClr val="tx1"/>
                </a:solidFill>
              </a:rPr>
              <a:t>Office: (613) 774-4253</a:t>
            </a:r>
          </a:p>
          <a:p>
            <a:pPr algn="r"/>
            <a:r>
              <a:rPr lang="en-CA" b="1" dirty="0" smtClean="0">
                <a:solidFill>
                  <a:schemeClr val="tx1"/>
                </a:solidFill>
              </a:rPr>
              <a:t>www.oldford.ca</a:t>
            </a:r>
            <a:endParaRPr lang="en-CA" b="1" dirty="0">
              <a:solidFill>
                <a:schemeClr val="tx1"/>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31395" b="2631"/>
          <a:stretch/>
        </p:blipFill>
        <p:spPr>
          <a:xfrm>
            <a:off x="594250" y="2459331"/>
            <a:ext cx="6651619" cy="5331125"/>
          </a:xfrm>
          <a:prstGeom prst="rect">
            <a:avLst/>
          </a:prstGeom>
        </p:spPr>
      </p:pic>
      <p:sp>
        <p:nvSpPr>
          <p:cNvPr id="3" name="TextBox 2"/>
          <p:cNvSpPr txBox="1"/>
          <p:nvPr/>
        </p:nvSpPr>
        <p:spPr>
          <a:xfrm>
            <a:off x="1380226" y="500332"/>
            <a:ext cx="5089585" cy="1200329"/>
          </a:xfrm>
          <a:prstGeom prst="rect">
            <a:avLst/>
          </a:prstGeom>
          <a:noFill/>
        </p:spPr>
        <p:txBody>
          <a:bodyPr wrap="square" rtlCol="0">
            <a:spAutoFit/>
          </a:bodyPr>
          <a:lstStyle/>
          <a:p>
            <a:pPr algn="ctr"/>
            <a:r>
              <a:rPr lang="en-CA" sz="3600" b="1" u="sng" cap="all" dirty="0" smtClean="0">
                <a:latin typeface="Segoe UI Black" panose="020B0A02040204020203" pitchFamily="34" charset="0"/>
                <a:ea typeface="Segoe UI Black" panose="020B0A02040204020203" pitchFamily="34" charset="0"/>
                <a:cs typeface="Segoe UI Black" panose="020B0A02040204020203" pitchFamily="34" charset="0"/>
              </a:rPr>
              <a:t>The Official Buyer’s Guide</a:t>
            </a:r>
            <a:endParaRPr lang="en-CA" sz="3600" b="1" u="sng" cap="all" dirty="0">
              <a:latin typeface="Segoe UI Black" panose="020B0A02040204020203" pitchFamily="34" charset="0"/>
              <a:ea typeface="Segoe UI Black" panose="020B0A02040204020203" pitchFamily="34" charset="0"/>
              <a:cs typeface="Segoe UI Black" panose="020B0A02040204020203" pitchFamily="34" charset="0"/>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1649" y="1182984"/>
            <a:ext cx="6995100" cy="5985790"/>
          </a:xfrm>
        </p:spPr>
        <p:txBody>
          <a:bodyPr>
            <a:normAutofit lnSpcReduction="10000"/>
          </a:bodyPr>
          <a:lstStyle/>
          <a:p>
            <a:pPr marL="0" indent="0">
              <a:buNone/>
            </a:pPr>
            <a:endParaRPr lang="en-CA" sz="1200" dirty="0" smtClean="0">
              <a:solidFill>
                <a:schemeClr val="tx2"/>
              </a:solidFill>
              <a:latin typeface="Arial" panose="020B0604020202020204" pitchFamily="34" charset="0"/>
              <a:cs typeface="Arial" panose="020B0604020202020204" pitchFamily="34" charset="0"/>
            </a:endParaRPr>
          </a:p>
          <a:p>
            <a:pPr marL="0" indent="0">
              <a:buNone/>
            </a:pPr>
            <a:endParaRPr lang="en-CA" sz="1200" dirty="0">
              <a:solidFill>
                <a:schemeClr val="tx2"/>
              </a:solidFill>
              <a:latin typeface="Arial" panose="020B0604020202020204" pitchFamily="34" charset="0"/>
              <a:cs typeface="Arial" panose="020B0604020202020204" pitchFamily="34" charset="0"/>
            </a:endParaRPr>
          </a:p>
          <a:p>
            <a:pPr marL="0" indent="0">
              <a:buNone/>
            </a:pPr>
            <a:endParaRPr lang="en-CA" sz="1200" b="1" dirty="0" smtClean="0">
              <a:solidFill>
                <a:srgbClr val="C00000"/>
              </a:solidFill>
              <a:latin typeface="Arial" panose="020B0604020202020204" pitchFamily="34" charset="0"/>
              <a:cs typeface="Arial" panose="020B0604020202020204" pitchFamily="34" charset="0"/>
            </a:endParaRPr>
          </a:p>
          <a:p>
            <a:pPr marL="0" indent="0" algn="ctr">
              <a:buNone/>
            </a:pPr>
            <a:r>
              <a:rPr lang="en-CA" sz="1200" b="1" dirty="0" smtClean="0">
                <a:solidFill>
                  <a:srgbClr val="C00000"/>
                </a:solidFill>
                <a:latin typeface="Arial" panose="020B0604020202020204" pitchFamily="34" charset="0"/>
                <a:cs typeface="Arial" panose="020B0604020202020204" pitchFamily="34" charset="0"/>
              </a:rPr>
              <a:t>TESTIMONIALS</a:t>
            </a:r>
            <a:endParaRPr lang="en-CA" sz="1200" b="1" dirty="0">
              <a:solidFill>
                <a:srgbClr val="C00000"/>
              </a:solidFill>
              <a:latin typeface="Arial" panose="020B0604020202020204" pitchFamily="34" charset="0"/>
              <a:cs typeface="Arial" panose="020B0604020202020204" pitchFamily="34" charset="0"/>
            </a:endParaRPr>
          </a:p>
          <a:p>
            <a:pPr algn="ctr"/>
            <a:endParaRPr lang="en-CA" sz="1200" dirty="0" smtClean="0">
              <a:solidFill>
                <a:schemeClr val="tx2"/>
              </a:solidFill>
              <a:latin typeface="Arial" panose="020B0604020202020204" pitchFamily="34" charset="0"/>
              <a:cs typeface="Arial" panose="020B0604020202020204" pitchFamily="34" charset="0"/>
            </a:endParaRPr>
          </a:p>
          <a:p>
            <a:pPr marL="0" indent="0">
              <a:buNone/>
            </a:pPr>
            <a:endParaRPr lang="en-CA" sz="1200" b="1" dirty="0">
              <a:solidFill>
                <a:schemeClr val="tx2"/>
              </a:solidFill>
              <a:latin typeface="Arial" panose="020B0604020202020204" pitchFamily="34" charset="0"/>
              <a:cs typeface="Arial" panose="020B0604020202020204" pitchFamily="34" charset="0"/>
            </a:endParaRPr>
          </a:p>
          <a:p>
            <a:pPr marL="0" indent="0">
              <a:buNone/>
            </a:pPr>
            <a:r>
              <a:rPr lang="en-CA" sz="1200" b="1" dirty="0">
                <a:solidFill>
                  <a:schemeClr val="tx2"/>
                </a:solidFill>
                <a:latin typeface="Arial" panose="020B0604020202020204" pitchFamily="34" charset="0"/>
                <a:cs typeface="Arial" panose="020B0604020202020204" pitchFamily="34" charset="0"/>
              </a:rPr>
              <a:t>We wanted to express our gratitude for all the hard work you put into helping us get into our first home. For what could have been a very challenging and trying time, we knew we could pick up the phone and put our trust in you that everything would be all right. </a:t>
            </a:r>
            <a:endParaRPr lang="en-CA" sz="1200" b="1" dirty="0" smtClean="0">
              <a:solidFill>
                <a:schemeClr val="tx2"/>
              </a:solidFill>
              <a:latin typeface="Arial" panose="020B0604020202020204" pitchFamily="34" charset="0"/>
              <a:cs typeface="Arial" panose="020B0604020202020204" pitchFamily="34" charset="0"/>
            </a:endParaRPr>
          </a:p>
          <a:p>
            <a:pPr marL="0" indent="0">
              <a:buNone/>
            </a:pPr>
            <a:endParaRPr lang="en-CA" sz="1200" b="1" dirty="0">
              <a:solidFill>
                <a:schemeClr val="tx2"/>
              </a:solidFill>
              <a:latin typeface="Arial" panose="020B0604020202020204" pitchFamily="34" charset="0"/>
              <a:cs typeface="Arial" panose="020B0604020202020204" pitchFamily="34" charset="0"/>
            </a:endParaRPr>
          </a:p>
          <a:p>
            <a:pPr marL="0" indent="0">
              <a:buNone/>
            </a:pPr>
            <a:r>
              <a:rPr lang="en-CA" sz="1200" b="1" dirty="0" smtClean="0">
                <a:solidFill>
                  <a:schemeClr val="tx2"/>
                </a:solidFill>
                <a:latin typeface="Arial" panose="020B0604020202020204" pitchFamily="34" charset="0"/>
                <a:cs typeface="Arial" panose="020B0604020202020204" pitchFamily="34" charset="0"/>
              </a:rPr>
              <a:t>From </a:t>
            </a:r>
            <a:r>
              <a:rPr lang="en-CA" sz="1200" b="1" dirty="0">
                <a:solidFill>
                  <a:schemeClr val="tx2"/>
                </a:solidFill>
                <a:latin typeface="Arial" panose="020B0604020202020204" pitchFamily="34" charset="0"/>
                <a:cs typeface="Arial" panose="020B0604020202020204" pitchFamily="34" charset="0"/>
              </a:rPr>
              <a:t>the very first phone call and showing with Nathan to the inspection day with Butch to all the in-betweens and legalities with Clayton, we were guided through this process with professionalism and ease. Even in the most stressful time, or even at 11 o'clock at night, you were all there to help. </a:t>
            </a:r>
            <a:endParaRPr lang="en-CA" sz="1200" b="1" dirty="0" smtClean="0">
              <a:solidFill>
                <a:schemeClr val="tx2"/>
              </a:solidFill>
              <a:latin typeface="Arial" panose="020B0604020202020204" pitchFamily="34" charset="0"/>
              <a:cs typeface="Arial" panose="020B0604020202020204" pitchFamily="34" charset="0"/>
            </a:endParaRPr>
          </a:p>
          <a:p>
            <a:pPr marL="0" indent="0">
              <a:buNone/>
            </a:pPr>
            <a:endParaRPr lang="en-CA" sz="1200" b="1" dirty="0">
              <a:solidFill>
                <a:schemeClr val="tx2"/>
              </a:solidFill>
              <a:latin typeface="Arial" panose="020B0604020202020204" pitchFamily="34" charset="0"/>
              <a:cs typeface="Arial" panose="020B0604020202020204" pitchFamily="34" charset="0"/>
            </a:endParaRPr>
          </a:p>
          <a:p>
            <a:pPr marL="0" indent="0">
              <a:buNone/>
            </a:pPr>
            <a:r>
              <a:rPr lang="en-CA" sz="1200" b="1" dirty="0" smtClean="0">
                <a:solidFill>
                  <a:schemeClr val="tx2"/>
                </a:solidFill>
                <a:latin typeface="Arial" panose="020B0604020202020204" pitchFamily="34" charset="0"/>
                <a:cs typeface="Arial" panose="020B0604020202020204" pitchFamily="34" charset="0"/>
              </a:rPr>
              <a:t>We </a:t>
            </a:r>
            <a:r>
              <a:rPr lang="en-CA" sz="1200" b="1" dirty="0">
                <a:solidFill>
                  <a:schemeClr val="tx2"/>
                </a:solidFill>
                <a:latin typeface="Arial" panose="020B0604020202020204" pitchFamily="34" charset="0"/>
                <a:cs typeface="Arial" panose="020B0604020202020204" pitchFamily="34" charset="0"/>
              </a:rPr>
              <a:t>are very appreciative and grateful for your time and continued effort, and if we ever decide to leave our home, we know who to call!</a:t>
            </a:r>
          </a:p>
          <a:p>
            <a:pPr marL="0" indent="0">
              <a:buNone/>
            </a:pPr>
            <a:r>
              <a:rPr lang="en-CA" sz="1200" b="1" i="1" dirty="0">
                <a:solidFill>
                  <a:schemeClr val="tx2"/>
                </a:solidFill>
                <a:latin typeface="Arial" panose="020B0604020202020204" pitchFamily="34" charset="0"/>
                <a:cs typeface="Arial" panose="020B0604020202020204" pitchFamily="34" charset="0"/>
              </a:rPr>
              <a:t>— P.L. &amp; A.L., </a:t>
            </a:r>
            <a:r>
              <a:rPr lang="en-CA" sz="1200" b="1" i="1" dirty="0" err="1">
                <a:solidFill>
                  <a:schemeClr val="tx2"/>
                </a:solidFill>
                <a:latin typeface="Arial" panose="020B0604020202020204" pitchFamily="34" charset="0"/>
                <a:cs typeface="Arial" panose="020B0604020202020204" pitchFamily="34" charset="0"/>
              </a:rPr>
              <a:t>Morewood</a:t>
            </a:r>
            <a:r>
              <a:rPr lang="en-CA" sz="1200" b="1" i="1" dirty="0">
                <a:solidFill>
                  <a:schemeClr val="tx2"/>
                </a:solidFill>
                <a:latin typeface="Arial" panose="020B0604020202020204" pitchFamily="34" charset="0"/>
                <a:cs typeface="Arial" panose="020B0604020202020204" pitchFamily="34" charset="0"/>
              </a:rPr>
              <a:t> - Summer </a:t>
            </a:r>
            <a:r>
              <a:rPr lang="en-CA" sz="1200" b="1" i="1" dirty="0" smtClean="0">
                <a:solidFill>
                  <a:schemeClr val="tx2"/>
                </a:solidFill>
                <a:latin typeface="Arial" panose="020B0604020202020204" pitchFamily="34" charset="0"/>
                <a:cs typeface="Arial" panose="020B0604020202020204" pitchFamily="34" charset="0"/>
              </a:rPr>
              <a:t>2013</a:t>
            </a:r>
          </a:p>
          <a:p>
            <a:endParaRPr lang="en-CA" sz="1200" dirty="0" smtClean="0">
              <a:solidFill>
                <a:schemeClr val="tx2"/>
              </a:solidFill>
              <a:latin typeface="Arial" panose="020B0604020202020204" pitchFamily="34" charset="0"/>
              <a:cs typeface="Arial" panose="020B0604020202020204" pitchFamily="34" charset="0"/>
            </a:endParaRPr>
          </a:p>
          <a:p>
            <a:pPr marL="0" indent="0">
              <a:buNone/>
            </a:pPr>
            <a:r>
              <a:rPr lang="en-CA" sz="1200" b="1" dirty="0">
                <a:solidFill>
                  <a:schemeClr val="tx2"/>
                </a:solidFill>
                <a:latin typeface="Arial" panose="020B0604020202020204" pitchFamily="34" charset="0"/>
                <a:cs typeface="Arial" panose="020B0604020202020204" pitchFamily="34" charset="0"/>
              </a:rPr>
              <a:t>It is with great pleasure that I write this note to you. I have been fortunate to have acquired the services of one of your Realtors. I am in the process of relocating from the Toronto area to Ottawa for work. The entire process of moving is one I have worked hard to avoid as I usually have my family look at houses and then I go in to make the final decision. So, given that I am the only one currently in Ottawa all of the searching was left to me. Not a task that I looked forward to especially after having dealt with several Realtors from the Ottawa area in an effort to find someone that understood my needs</a:t>
            </a:r>
            <a:r>
              <a:rPr lang="en-CA" sz="1200" b="1" dirty="0" smtClean="0">
                <a:solidFill>
                  <a:schemeClr val="tx2"/>
                </a:solidFill>
                <a:latin typeface="Arial" panose="020B0604020202020204" pitchFamily="34" charset="0"/>
                <a:cs typeface="Arial" panose="020B0604020202020204" pitchFamily="34" charset="0"/>
              </a:rPr>
              <a:t>.</a:t>
            </a:r>
          </a:p>
          <a:p>
            <a:pPr marL="0" indent="0">
              <a:buNone/>
            </a:pPr>
            <a:endParaRPr lang="en-CA" sz="1200" b="1" dirty="0">
              <a:solidFill>
                <a:schemeClr val="tx2"/>
              </a:solidFill>
              <a:latin typeface="Arial" panose="020B0604020202020204" pitchFamily="34" charset="0"/>
              <a:cs typeface="Arial" panose="020B0604020202020204" pitchFamily="34" charset="0"/>
            </a:endParaRPr>
          </a:p>
          <a:p>
            <a:pPr marL="0" indent="0">
              <a:buNone/>
            </a:pPr>
            <a:r>
              <a:rPr lang="en-CA" sz="1200" b="1" dirty="0">
                <a:solidFill>
                  <a:schemeClr val="tx2"/>
                </a:solidFill>
                <a:latin typeface="Arial" panose="020B0604020202020204" pitchFamily="34" charset="0"/>
                <a:cs typeface="Arial" panose="020B0604020202020204" pitchFamily="34" charset="0"/>
              </a:rPr>
              <a:t>I can wholeheartedly say that Clayton is a very professional, knowledgeable, and charming person. He has made himself very available and while house hunting has educated me on the surrounding areas. After our first trip he had a very good idea of what I was looking for and was able to quickly and accurately weed through to find what I would be interested in as well as allowing me to get a good feel for the different types and price ranges</a:t>
            </a:r>
            <a:r>
              <a:rPr lang="en-CA" sz="1200" b="1" dirty="0" smtClean="0">
                <a:solidFill>
                  <a:schemeClr val="tx2"/>
                </a:solidFill>
                <a:latin typeface="Arial" panose="020B0604020202020204" pitchFamily="34" charset="0"/>
                <a:cs typeface="Arial" panose="020B0604020202020204" pitchFamily="34" charset="0"/>
              </a:rPr>
              <a:t>.</a:t>
            </a:r>
          </a:p>
          <a:p>
            <a:pPr marL="0" indent="0">
              <a:buNone/>
            </a:pPr>
            <a:endParaRPr lang="en-CA" sz="1200" b="1" dirty="0">
              <a:solidFill>
                <a:schemeClr val="tx2"/>
              </a:solidFill>
              <a:latin typeface="Arial" panose="020B0604020202020204" pitchFamily="34" charset="0"/>
              <a:cs typeface="Arial" panose="020B0604020202020204" pitchFamily="34" charset="0"/>
            </a:endParaRPr>
          </a:p>
          <a:p>
            <a:pPr marL="0" indent="0">
              <a:buNone/>
            </a:pPr>
            <a:r>
              <a:rPr lang="en-CA" sz="1200" b="1" dirty="0">
                <a:solidFill>
                  <a:schemeClr val="tx2"/>
                </a:solidFill>
                <a:latin typeface="Arial" panose="020B0604020202020204" pitchFamily="34" charset="0"/>
                <a:cs typeface="Arial" panose="020B0604020202020204" pitchFamily="34" charset="0"/>
              </a:rPr>
              <a:t>To sum it all up I have truly felt that Clayton has been helping me to find my home and not just a house. I look forward to finalizing my purchase and would not hesitate to recommend Clayton and your firm. </a:t>
            </a:r>
          </a:p>
          <a:p>
            <a:pPr marL="0" indent="0">
              <a:buNone/>
            </a:pPr>
            <a:r>
              <a:rPr lang="en-CA" sz="1200" b="1" i="1" dirty="0">
                <a:solidFill>
                  <a:schemeClr val="tx2"/>
                </a:solidFill>
                <a:latin typeface="Arial" panose="020B0604020202020204" pitchFamily="34" charset="0"/>
                <a:cs typeface="Arial" panose="020B0604020202020204" pitchFamily="34" charset="0"/>
              </a:rPr>
              <a:t>— T. C., Limoges, On - Summer </a:t>
            </a:r>
            <a:r>
              <a:rPr lang="en-CA" sz="1200" b="1" i="1" dirty="0" smtClean="0">
                <a:solidFill>
                  <a:schemeClr val="tx2"/>
                </a:solidFill>
                <a:latin typeface="Arial" panose="020B0604020202020204" pitchFamily="34" charset="0"/>
                <a:cs typeface="Arial" panose="020B0604020202020204" pitchFamily="34" charset="0"/>
              </a:rPr>
              <a:t>2007</a:t>
            </a:r>
            <a:endParaRPr lang="en-CA" b="1" i="1" dirty="0"/>
          </a:p>
          <a:p>
            <a:endParaRPr lang="en-CA" b="1" dirty="0" smtClean="0"/>
          </a:p>
          <a:p>
            <a:endParaRPr lang="en-CA" b="1" dirty="0"/>
          </a:p>
          <a:p>
            <a:endParaRPr lang="en-CA" dirty="0" smtClean="0"/>
          </a:p>
          <a:p>
            <a:endParaRPr lang="en-CA" dirty="0"/>
          </a:p>
        </p:txBody>
      </p:sp>
      <p:pic>
        <p:nvPicPr>
          <p:cNvPr id="4" name="Picture 3"/>
          <p:cNvPicPr>
            <a:picLocks noChangeAspect="1"/>
          </p:cNvPicPr>
          <p:nvPr/>
        </p:nvPicPr>
        <p:blipFill rotWithShape="1">
          <a:blip r:embed="rId2"/>
          <a:srcRect b="42504"/>
          <a:stretch/>
        </p:blipFill>
        <p:spPr>
          <a:xfrm>
            <a:off x="1992055" y="6466300"/>
            <a:ext cx="3754288" cy="1757424"/>
          </a:xfrm>
          <a:prstGeom prst="rect">
            <a:avLst/>
          </a:prstGeom>
        </p:spPr>
      </p:pic>
      <p:pic>
        <p:nvPicPr>
          <p:cNvPr id="5" name="Picture 4"/>
          <p:cNvPicPr>
            <a:picLocks noChangeAspect="1"/>
          </p:cNvPicPr>
          <p:nvPr/>
        </p:nvPicPr>
        <p:blipFill>
          <a:blip r:embed="rId3"/>
          <a:stretch>
            <a:fillRect/>
          </a:stretch>
        </p:blipFill>
        <p:spPr>
          <a:xfrm>
            <a:off x="405474" y="8223724"/>
            <a:ext cx="2933700" cy="1495425"/>
          </a:xfrm>
          <a:prstGeom prst="rect">
            <a:avLst/>
          </a:prstGeom>
        </p:spPr>
      </p:pic>
      <p:sp>
        <p:nvSpPr>
          <p:cNvPr id="6" name="TextBox 5"/>
          <p:cNvSpPr txBox="1"/>
          <p:nvPr/>
        </p:nvSpPr>
        <p:spPr>
          <a:xfrm>
            <a:off x="4083721" y="8733174"/>
            <a:ext cx="2883137" cy="738664"/>
          </a:xfrm>
          <a:prstGeom prst="rect">
            <a:avLst/>
          </a:prstGeom>
          <a:solidFill>
            <a:schemeClr val="lt1"/>
          </a:solidFill>
          <a:scene3d>
            <a:camera prst="orthographicFront"/>
            <a:lightRig rig="threePt" dir="t"/>
          </a:scene3d>
          <a:sp3d extrusionH="76200" prstMaterial="matte">
            <a:bevelT w="127000"/>
            <a:bevelB w="95250"/>
            <a:extrusionClr>
              <a:schemeClr val="tx1"/>
            </a:extrusionClr>
          </a:sp3d>
        </p:spPr>
        <p:txBody>
          <a:bodyPr wrap="square" rtlCol="0">
            <a:spAutoFit/>
          </a:bodyPr>
          <a:lstStyle/>
          <a:p>
            <a:pPr algn="r"/>
            <a:r>
              <a:rPr lang="en-CA" b="1" dirty="0" smtClean="0">
                <a:solidFill>
                  <a:schemeClr val="tx1"/>
                </a:solidFill>
              </a:rPr>
              <a:t>530 Main St, Winchester</a:t>
            </a:r>
          </a:p>
          <a:p>
            <a:pPr algn="r"/>
            <a:r>
              <a:rPr lang="en-CA" b="1" dirty="0" smtClean="0">
                <a:solidFill>
                  <a:schemeClr val="tx1"/>
                </a:solidFill>
              </a:rPr>
              <a:t>Office: (613) 774-4253</a:t>
            </a:r>
          </a:p>
          <a:p>
            <a:pPr algn="r"/>
            <a:r>
              <a:rPr lang="en-CA" b="1" dirty="0" smtClean="0">
                <a:solidFill>
                  <a:schemeClr val="tx1"/>
                </a:solidFill>
              </a:rPr>
              <a:t>www.oldford.ca</a:t>
            </a:r>
            <a:endParaRPr lang="en-CA" b="1" dirty="0">
              <a:solidFill>
                <a:schemeClr val="tx1"/>
              </a:solidFill>
            </a:endParaRPr>
          </a:p>
        </p:txBody>
      </p:sp>
      <p:sp>
        <p:nvSpPr>
          <p:cNvPr id="7" name="Shape 83"/>
          <p:cNvSpPr txBox="1">
            <a:spLocks/>
          </p:cNvSpPr>
          <p:nvPr/>
        </p:nvSpPr>
        <p:spPr>
          <a:xfrm>
            <a:off x="298650" y="377582"/>
            <a:ext cx="7175100" cy="295951"/>
          </a:xfrm>
          <a:prstGeom prst="rect">
            <a:avLst/>
          </a:prstGeom>
          <a:noFill/>
          <a:ln>
            <a:noFill/>
          </a:ln>
        </p:spPr>
        <p:txBody>
          <a:bodyPr vert="horz" lIns="91425" tIns="91425" rIns="91425" bIns="91425" rtlCol="0" anchor="ctr" anchorCtr="0">
            <a:noAutofit/>
          </a:bodyPr>
          <a:lstStyle>
            <a:lvl1pPr marL="145733" indent="-145733" algn="l" defTabSz="582930" rtl="0" eaLnBrk="1" latinLnBrk="0" hangingPunct="1">
              <a:lnSpc>
                <a:spcPct val="90000"/>
              </a:lnSpc>
              <a:spcBef>
                <a:spcPts val="0"/>
              </a:spcBef>
              <a:buFont typeface="Arial" panose="020B0604020202020204" pitchFamily="34" charset="0"/>
              <a:buChar char="•"/>
              <a:defRPr sz="1785" kern="1200">
                <a:solidFill>
                  <a:schemeClr val="tx1"/>
                </a:solidFill>
                <a:latin typeface="+mn-lt"/>
                <a:ea typeface="+mn-ea"/>
                <a:cs typeface="+mn-cs"/>
              </a:defRPr>
            </a:lvl1pPr>
            <a:lvl2pPr marL="437198" indent="-145733" algn="l" defTabSz="582930" rtl="0" eaLnBrk="1" latinLnBrk="0" hangingPunct="1">
              <a:lnSpc>
                <a:spcPct val="90000"/>
              </a:lnSpc>
              <a:spcBef>
                <a:spcPts val="0"/>
              </a:spcBef>
              <a:buFont typeface="Arial" panose="020B0604020202020204" pitchFamily="34" charset="0"/>
              <a:buChar char="•"/>
              <a:defRPr sz="1530" kern="1200">
                <a:solidFill>
                  <a:schemeClr val="tx1"/>
                </a:solidFill>
                <a:latin typeface="+mn-lt"/>
                <a:ea typeface="+mn-ea"/>
                <a:cs typeface="+mn-cs"/>
              </a:defRPr>
            </a:lvl2pPr>
            <a:lvl3pPr marL="728663" indent="-145733" algn="l" defTabSz="582930" rtl="0" eaLnBrk="1" latinLnBrk="0" hangingPunct="1">
              <a:lnSpc>
                <a:spcPct val="90000"/>
              </a:lnSpc>
              <a:spcBef>
                <a:spcPts val="0"/>
              </a:spcBef>
              <a:buFont typeface="Arial" panose="020B0604020202020204" pitchFamily="34" charset="0"/>
              <a:buChar char="•"/>
              <a:defRPr sz="1275" kern="1200">
                <a:solidFill>
                  <a:schemeClr val="tx1"/>
                </a:solidFill>
                <a:latin typeface="+mn-lt"/>
                <a:ea typeface="+mn-ea"/>
                <a:cs typeface="+mn-cs"/>
              </a:defRPr>
            </a:lvl3pPr>
            <a:lvl4pPr marL="1020128" indent="-145733" algn="l" defTabSz="582930" rtl="0" eaLnBrk="1" latinLnBrk="0" hangingPunct="1">
              <a:lnSpc>
                <a:spcPct val="90000"/>
              </a:lnSpc>
              <a:spcBef>
                <a:spcPts val="0"/>
              </a:spcBef>
              <a:buFont typeface="Arial" panose="020B0604020202020204" pitchFamily="34" charset="0"/>
              <a:buChar char="•"/>
              <a:defRPr sz="1148" kern="1200">
                <a:solidFill>
                  <a:schemeClr val="tx1"/>
                </a:solidFill>
                <a:latin typeface="+mn-lt"/>
                <a:ea typeface="+mn-ea"/>
                <a:cs typeface="+mn-cs"/>
              </a:defRPr>
            </a:lvl4pPr>
            <a:lvl5pPr marL="1311593" indent="-145733" algn="l" defTabSz="582930" rtl="0" eaLnBrk="1" latinLnBrk="0" hangingPunct="1">
              <a:lnSpc>
                <a:spcPct val="90000"/>
              </a:lnSpc>
              <a:spcBef>
                <a:spcPts val="0"/>
              </a:spcBef>
              <a:buFont typeface="Arial" panose="020B0604020202020204" pitchFamily="34" charset="0"/>
              <a:buChar char="•"/>
              <a:defRPr sz="1148" kern="1200">
                <a:solidFill>
                  <a:schemeClr val="tx1"/>
                </a:solidFill>
                <a:latin typeface="+mn-lt"/>
                <a:ea typeface="+mn-ea"/>
                <a:cs typeface="+mn-cs"/>
              </a:defRPr>
            </a:lvl5pPr>
            <a:lvl6pPr marL="1603058" indent="-145733" algn="l" defTabSz="582930" rtl="0" eaLnBrk="1" latinLnBrk="0" hangingPunct="1">
              <a:lnSpc>
                <a:spcPct val="90000"/>
              </a:lnSpc>
              <a:spcBef>
                <a:spcPts val="0"/>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0"/>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0"/>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0"/>
              </a:spcBef>
              <a:buFont typeface="Arial" panose="020B0604020202020204" pitchFamily="34" charset="0"/>
              <a:buChar char="•"/>
              <a:defRPr sz="1148" kern="1200">
                <a:solidFill>
                  <a:schemeClr val="tx1"/>
                </a:solidFill>
                <a:latin typeface="+mn-lt"/>
                <a:ea typeface="+mn-ea"/>
                <a:cs typeface="+mn-cs"/>
              </a:defRPr>
            </a:lvl9pPr>
          </a:lstStyle>
          <a:p>
            <a:pPr>
              <a:buFont typeface="Arial" panose="020B0604020202020204" pitchFamily="34" charset="0"/>
              <a:buNone/>
            </a:pPr>
            <a:r>
              <a:rPr lang="en-CA" sz="2400" dirty="0" smtClean="0">
                <a:solidFill>
                  <a:srgbClr val="A6A6A6"/>
                </a:solidFill>
              </a:rPr>
              <a:t>STEP 3 |  </a:t>
            </a:r>
            <a:r>
              <a:rPr lang="en-CA" sz="2400" dirty="0" smtClean="0">
                <a:solidFill>
                  <a:srgbClr val="D0322C"/>
                </a:solidFill>
              </a:rPr>
              <a:t>Representation</a:t>
            </a:r>
            <a:endParaRPr lang="en-CA" dirty="0"/>
          </a:p>
        </p:txBody>
      </p:sp>
      <p:sp>
        <p:nvSpPr>
          <p:cNvPr id="10" name="Title 1"/>
          <p:cNvSpPr txBox="1">
            <a:spLocks/>
          </p:cNvSpPr>
          <p:nvPr/>
        </p:nvSpPr>
        <p:spPr>
          <a:xfrm>
            <a:off x="298650" y="775774"/>
            <a:ext cx="6995100" cy="614835"/>
          </a:xfrm>
          <a:prstGeom prst="rect">
            <a:avLst/>
          </a:prstGeom>
          <a:noFill/>
          <a:ln>
            <a:noFill/>
          </a:ln>
        </p:spPr>
        <p:txBody>
          <a:bodyPr vert="horz" lIns="91425" tIns="91425" rIns="91425" bIns="91425" rtlCol="0" anchor="ctr" anchorCtr="0">
            <a:normAutofit/>
          </a:bodyPr>
          <a:lstStyle>
            <a:lvl1pPr algn="l" defTabSz="582930" rtl="0" eaLnBrk="1" latinLnBrk="0" hangingPunct="1">
              <a:lnSpc>
                <a:spcPct val="90000"/>
              </a:lnSpc>
              <a:spcBef>
                <a:spcPts val="0"/>
              </a:spcBef>
              <a:buNone/>
              <a:defRPr sz="2805" kern="1200">
                <a:solidFill>
                  <a:schemeClr val="tx1"/>
                </a:solidFill>
                <a:latin typeface="+mj-lt"/>
                <a:ea typeface="+mj-ea"/>
                <a:cs typeface="+mj-cs"/>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r>
              <a:rPr lang="en-CA" sz="1600" b="1" dirty="0" smtClean="0">
                <a:solidFill>
                  <a:srgbClr val="C00000"/>
                </a:solidFill>
              </a:rPr>
              <a:t>Who Is the Oldford Team?</a:t>
            </a:r>
            <a:endParaRPr lang="en-CA" sz="1600" b="1" dirty="0">
              <a:solidFill>
                <a:srgbClr val="C00000"/>
              </a:solidFill>
            </a:endParaRPr>
          </a:p>
        </p:txBody>
      </p:sp>
    </p:spTree>
    <p:extLst>
      <p:ext uri="{BB962C8B-B14F-4D97-AF65-F5344CB8AC3E}">
        <p14:creationId xmlns:p14="http://schemas.microsoft.com/office/powerpoint/2010/main" val="33701904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6808"/>
            <a:ext cx="2111751" cy="1752753"/>
          </a:xfrm>
          <a:prstGeom prst="rect">
            <a:avLst/>
          </a:prstGeom>
        </p:spPr>
      </p:pic>
      <p:sp>
        <p:nvSpPr>
          <p:cNvPr id="11" name="Shape 95"/>
          <p:cNvSpPr txBox="1">
            <a:spLocks noGrp="1"/>
          </p:cNvSpPr>
          <p:nvPr>
            <p:ph type="title"/>
          </p:nvPr>
        </p:nvSpPr>
        <p:spPr>
          <a:xfrm>
            <a:off x="107375" y="209675"/>
            <a:ext cx="7130699" cy="307499"/>
          </a:xfrm>
          <a:prstGeom prst="rect">
            <a:avLst/>
          </a:prstGeom>
        </p:spPr>
        <p:txBody>
          <a:bodyPr lIns="91425" tIns="91425" rIns="91425" bIns="91425" anchor="ctr" anchorCtr="0">
            <a:noAutofit/>
          </a:bodyPr>
          <a:lstStyle/>
          <a:p>
            <a:pPr lvl="0" rtl="0">
              <a:spcBef>
                <a:spcPts val="0"/>
              </a:spcBef>
              <a:buClr>
                <a:schemeClr val="dk1"/>
              </a:buClr>
              <a:buSzPct val="45833"/>
              <a:buFont typeface="Arial"/>
              <a:buNone/>
            </a:pPr>
            <a:r>
              <a:rPr lang="en" sz="2400" dirty="0">
                <a:solidFill>
                  <a:srgbClr val="A6A6A6"/>
                </a:solidFill>
              </a:rPr>
              <a:t>STEP 4 |   </a:t>
            </a:r>
            <a:r>
              <a:rPr lang="en" sz="2400" dirty="0">
                <a:solidFill>
                  <a:srgbClr val="D0322C"/>
                </a:solidFill>
              </a:rPr>
              <a:t>House </a:t>
            </a:r>
            <a:r>
              <a:rPr lang="en" sz="2400" dirty="0" smtClean="0">
                <a:solidFill>
                  <a:srgbClr val="D0322C"/>
                </a:solidFill>
              </a:rPr>
              <a:t>Hunting</a:t>
            </a:r>
            <a:endParaRPr dirty="0"/>
          </a:p>
        </p:txBody>
      </p:sp>
      <p:sp>
        <p:nvSpPr>
          <p:cNvPr id="13" name="TextBox 12"/>
          <p:cNvSpPr txBox="1"/>
          <p:nvPr/>
        </p:nvSpPr>
        <p:spPr>
          <a:xfrm>
            <a:off x="400050" y="1025811"/>
            <a:ext cx="6419850" cy="1567865"/>
          </a:xfrm>
          <a:prstGeom prst="rect">
            <a:avLst/>
          </a:prstGeom>
          <a:noFill/>
        </p:spPr>
        <p:txBody>
          <a:bodyPr wrap="square" rtlCol="0">
            <a:spAutoFit/>
          </a:bodyPr>
          <a:lstStyle/>
          <a:p>
            <a:pPr lvl="0">
              <a:lnSpc>
                <a:spcPct val="94000"/>
              </a:lnSpc>
              <a:buClr>
                <a:schemeClr val="dk1"/>
              </a:buClr>
              <a:buSzPct val="91666"/>
            </a:pPr>
            <a:r>
              <a:rPr lang="en" sz="1600" b="1" dirty="0">
                <a:solidFill>
                  <a:srgbClr val="C00000"/>
                </a:solidFill>
              </a:rPr>
              <a:t>How </a:t>
            </a:r>
            <a:r>
              <a:rPr lang="en" sz="1600" b="1" i="1" dirty="0">
                <a:solidFill>
                  <a:srgbClr val="C00000"/>
                </a:solidFill>
              </a:rPr>
              <a:t>The Oldford Team</a:t>
            </a:r>
            <a:r>
              <a:rPr lang="en" sz="1600" b="1" dirty="0">
                <a:solidFill>
                  <a:srgbClr val="C00000"/>
                </a:solidFill>
              </a:rPr>
              <a:t> can help you find a </a:t>
            </a:r>
            <a:r>
              <a:rPr lang="en" sz="1600" b="1" dirty="0" smtClean="0">
                <a:solidFill>
                  <a:srgbClr val="C00000"/>
                </a:solidFill>
              </a:rPr>
              <a:t>home!</a:t>
            </a:r>
          </a:p>
          <a:p>
            <a:pPr lvl="0">
              <a:lnSpc>
                <a:spcPct val="94000"/>
              </a:lnSpc>
              <a:buClr>
                <a:schemeClr val="dk1"/>
              </a:buClr>
              <a:buSzPct val="91666"/>
            </a:pPr>
            <a:endParaRPr lang="en" sz="1600" b="1" dirty="0" smtClean="0">
              <a:solidFill>
                <a:srgbClr val="C00000"/>
              </a:solidFill>
            </a:endParaRPr>
          </a:p>
          <a:p>
            <a:pPr marL="171450" lvl="0" indent="-171450">
              <a:lnSpc>
                <a:spcPct val="94000"/>
              </a:lnSpc>
              <a:buClr>
                <a:schemeClr val="tx2"/>
              </a:buClr>
              <a:buSzPct val="91666"/>
              <a:buFont typeface="Arial" panose="020B0604020202020204" pitchFamily="34" charset="0"/>
              <a:buChar char="●"/>
            </a:pPr>
            <a:r>
              <a:rPr lang="en" sz="1000" b="1" dirty="0" smtClean="0">
                <a:solidFill>
                  <a:schemeClr val="tx2"/>
                </a:solidFill>
              </a:rPr>
              <a:t>We </a:t>
            </a:r>
            <a:r>
              <a:rPr lang="en" sz="1000" b="1" dirty="0">
                <a:solidFill>
                  <a:schemeClr val="tx2"/>
                </a:solidFill>
              </a:rPr>
              <a:t>use a program customized for Real Estate Agents to search the housing market quickly, effectively, and exhaustively. </a:t>
            </a:r>
            <a:r>
              <a:rPr lang="en" sz="1000" b="1" dirty="0" smtClean="0">
                <a:solidFill>
                  <a:schemeClr val="tx2"/>
                </a:solidFill>
              </a:rPr>
              <a:t>This propram also gives us access to new listings earlier than the general public.</a:t>
            </a:r>
          </a:p>
          <a:p>
            <a:pPr marL="171450" lvl="0" indent="-171450">
              <a:lnSpc>
                <a:spcPct val="94000"/>
              </a:lnSpc>
              <a:buClr>
                <a:schemeClr val="tx2"/>
              </a:buClr>
              <a:buSzPct val="91666"/>
              <a:buFont typeface="Arial" panose="020B0604020202020204" pitchFamily="34" charset="0"/>
              <a:buChar char="●"/>
            </a:pPr>
            <a:r>
              <a:rPr lang="en" sz="1000" b="1" dirty="0" smtClean="0">
                <a:solidFill>
                  <a:schemeClr val="tx2"/>
                </a:solidFill>
              </a:rPr>
              <a:t>We </a:t>
            </a:r>
            <a:r>
              <a:rPr lang="en" sz="1000" b="1" dirty="0">
                <a:solidFill>
                  <a:schemeClr val="tx2"/>
                </a:solidFill>
              </a:rPr>
              <a:t>also have a number of sellers who we can contact who </a:t>
            </a:r>
            <a:r>
              <a:rPr lang="en" sz="1000" b="1" dirty="0" smtClean="0">
                <a:solidFill>
                  <a:schemeClr val="tx2"/>
                </a:solidFill>
              </a:rPr>
              <a:t>wou</a:t>
            </a:r>
            <a:r>
              <a:rPr lang="en-CA" sz="1000" b="1" dirty="0" err="1" smtClean="0">
                <a:solidFill>
                  <a:schemeClr val="tx2"/>
                </a:solidFill>
              </a:rPr>
              <a:t>ld</a:t>
            </a:r>
            <a:r>
              <a:rPr lang="en" sz="1000" b="1" dirty="0" smtClean="0">
                <a:solidFill>
                  <a:schemeClr val="tx2"/>
                </a:solidFill>
              </a:rPr>
              <a:t> </a:t>
            </a:r>
            <a:r>
              <a:rPr lang="en" sz="1000" b="1" dirty="0">
                <a:solidFill>
                  <a:schemeClr val="tx2"/>
                </a:solidFill>
              </a:rPr>
              <a:t>like to sell their house, but do not have it listed at that </a:t>
            </a:r>
            <a:r>
              <a:rPr lang="en" sz="1000" b="1" dirty="0" smtClean="0">
                <a:solidFill>
                  <a:schemeClr val="tx2"/>
                </a:solidFill>
              </a:rPr>
              <a:t>time.</a:t>
            </a:r>
          </a:p>
          <a:p>
            <a:pPr marL="171450" lvl="0" indent="-171450">
              <a:lnSpc>
                <a:spcPct val="94000"/>
              </a:lnSpc>
              <a:buClr>
                <a:schemeClr val="tx2"/>
              </a:buClr>
              <a:buSzPct val="91666"/>
              <a:buFont typeface="Arial" panose="020B0604020202020204" pitchFamily="34" charset="0"/>
              <a:buChar char="●"/>
            </a:pPr>
            <a:r>
              <a:rPr lang="en" sz="1000" b="1" dirty="0" smtClean="0">
                <a:solidFill>
                  <a:schemeClr val="tx2"/>
                </a:solidFill>
              </a:rPr>
              <a:t>We </a:t>
            </a:r>
            <a:r>
              <a:rPr lang="en" sz="1000" b="1" dirty="0">
                <a:solidFill>
                  <a:schemeClr val="tx2"/>
                </a:solidFill>
              </a:rPr>
              <a:t>are aware of any new developments in the area, incase you choose the option of buying a brand new home.   </a:t>
            </a:r>
          </a:p>
        </p:txBody>
      </p:sp>
      <p:sp>
        <p:nvSpPr>
          <p:cNvPr id="14" name="TextBox 13"/>
          <p:cNvSpPr txBox="1"/>
          <p:nvPr/>
        </p:nvSpPr>
        <p:spPr>
          <a:xfrm>
            <a:off x="400050" y="2603475"/>
            <a:ext cx="6534150" cy="2154436"/>
          </a:xfrm>
          <a:prstGeom prst="rect">
            <a:avLst/>
          </a:prstGeom>
          <a:noFill/>
        </p:spPr>
        <p:txBody>
          <a:bodyPr wrap="square" rtlCol="0">
            <a:spAutoFit/>
          </a:bodyPr>
          <a:lstStyle/>
          <a:p>
            <a:r>
              <a:rPr lang="en-CA" sz="1600" b="1" dirty="0" smtClean="0">
                <a:solidFill>
                  <a:srgbClr val="C00000"/>
                </a:solidFill>
              </a:rPr>
              <a:t>Responsibilities of </a:t>
            </a:r>
            <a:r>
              <a:rPr lang="en-CA" sz="1600" b="1" i="1" dirty="0" smtClean="0">
                <a:solidFill>
                  <a:srgbClr val="C00000"/>
                </a:solidFill>
              </a:rPr>
              <a:t>The Oldford Team</a:t>
            </a:r>
            <a:endParaRPr lang="en-CA" sz="1600" dirty="0"/>
          </a:p>
          <a:p>
            <a:endParaRPr lang="en-CA" dirty="0" smtClean="0"/>
          </a:p>
          <a:p>
            <a:pPr marL="171450" indent="-171450">
              <a:buFont typeface="Arial" panose="020B0604020202020204" pitchFamily="34" charset="0"/>
              <a:buChar char="●"/>
            </a:pPr>
            <a:r>
              <a:rPr lang="en-CA" sz="1000" b="1" dirty="0" smtClean="0">
                <a:solidFill>
                  <a:schemeClr val="tx2"/>
                </a:solidFill>
              </a:rPr>
              <a:t>We set up all appointments to view any resale or new home. We also accompany you to these appointments. </a:t>
            </a:r>
          </a:p>
          <a:p>
            <a:pPr marL="171450" indent="-171450">
              <a:buFont typeface="Arial" panose="020B0604020202020204" pitchFamily="34" charset="0"/>
              <a:buChar char="●"/>
            </a:pPr>
            <a:r>
              <a:rPr lang="en-CA" sz="1000" b="1" dirty="0" smtClean="0">
                <a:solidFill>
                  <a:schemeClr val="tx2"/>
                </a:solidFill>
              </a:rPr>
              <a:t>Using our experience, we will take care to bring to your attention as many important details of the home as possible.</a:t>
            </a:r>
          </a:p>
          <a:p>
            <a:pPr marL="171450" indent="-171450">
              <a:buFont typeface="Arial" panose="020B0604020202020204" pitchFamily="34" charset="0"/>
              <a:buChar char="●"/>
            </a:pPr>
            <a:r>
              <a:rPr lang="en-CA" sz="1000" b="1" dirty="0" smtClean="0">
                <a:solidFill>
                  <a:schemeClr val="tx2"/>
                </a:solidFill>
              </a:rPr>
              <a:t>There is always someone available if you have any questions about properties you have seen.</a:t>
            </a:r>
          </a:p>
          <a:p>
            <a:pPr marL="171450" indent="-171450">
              <a:buFont typeface="Arial" panose="020B0604020202020204" pitchFamily="34" charset="0"/>
              <a:buChar char="●"/>
            </a:pPr>
            <a:r>
              <a:rPr lang="en-CA" sz="1000" b="1" dirty="0" smtClean="0">
                <a:solidFill>
                  <a:schemeClr val="tx2"/>
                </a:solidFill>
              </a:rPr>
              <a:t>We always keep your best interests in mind.</a:t>
            </a:r>
          </a:p>
          <a:p>
            <a:pPr marL="171450" indent="-171450">
              <a:buFont typeface="Arial" panose="020B0604020202020204" pitchFamily="34" charset="0"/>
              <a:buChar char="●"/>
            </a:pPr>
            <a:r>
              <a:rPr lang="en-CA" sz="1000" b="1" dirty="0">
                <a:solidFill>
                  <a:schemeClr val="tx2"/>
                </a:solidFill>
              </a:rPr>
              <a:t>We will recommend and show you homes that meet your criteria.  Feel free to ask to see any other homes that you feel might suit your needs.</a:t>
            </a:r>
          </a:p>
          <a:p>
            <a:pPr marL="171450" indent="-171450">
              <a:buFont typeface="Arial" panose="020B0604020202020204" pitchFamily="34" charset="0"/>
              <a:buChar char="●"/>
            </a:pPr>
            <a:endParaRPr lang="en-CA" sz="1000" dirty="0" smtClean="0">
              <a:solidFill>
                <a:schemeClr val="tx2"/>
              </a:solidFill>
            </a:endParaRPr>
          </a:p>
          <a:p>
            <a:pPr marL="171450" indent="-171450">
              <a:buFont typeface="Arial" panose="020B0604020202020204" pitchFamily="34" charset="0"/>
              <a:buChar char="●"/>
            </a:pPr>
            <a:endParaRPr lang="en-CA" dirty="0"/>
          </a:p>
        </p:txBody>
      </p:sp>
      <p:sp>
        <p:nvSpPr>
          <p:cNvPr id="16" name="TextBox 15"/>
          <p:cNvSpPr txBox="1"/>
          <p:nvPr/>
        </p:nvSpPr>
        <p:spPr>
          <a:xfrm>
            <a:off x="1897811" y="5824265"/>
            <a:ext cx="5007814" cy="2154436"/>
          </a:xfrm>
          <a:prstGeom prst="rect">
            <a:avLst/>
          </a:prstGeom>
          <a:noFill/>
        </p:spPr>
        <p:txBody>
          <a:bodyPr wrap="square" rtlCol="0">
            <a:spAutoFit/>
          </a:bodyPr>
          <a:lstStyle/>
          <a:p>
            <a:r>
              <a:rPr lang="en-CA" sz="1200" b="1" i="1" dirty="0" smtClean="0">
                <a:solidFill>
                  <a:srgbClr val="C00000"/>
                </a:solidFill>
              </a:rPr>
              <a:t>ASK US</a:t>
            </a:r>
            <a:r>
              <a:rPr lang="en-CA" sz="1000" dirty="0" smtClean="0">
                <a:solidFill>
                  <a:schemeClr val="tx2"/>
                </a:solidFill>
              </a:rPr>
              <a:t> about homes you see or read about in newspapers, regardless of which Listing Brokerage or Sales Representative’s name is in the ad.  We will provide you with detailed information about the homes, and take you to see the ones that are of interest to you!</a:t>
            </a:r>
          </a:p>
          <a:p>
            <a:endParaRPr lang="en-CA" sz="1000" dirty="0">
              <a:solidFill>
                <a:schemeClr val="tx2"/>
              </a:solidFill>
            </a:endParaRPr>
          </a:p>
          <a:p>
            <a:r>
              <a:rPr lang="en-CA" sz="1200" b="1" dirty="0" smtClean="0">
                <a:solidFill>
                  <a:srgbClr val="C00000"/>
                </a:solidFill>
              </a:rPr>
              <a:t>NEW CONSTRUCTION</a:t>
            </a:r>
          </a:p>
          <a:p>
            <a:r>
              <a:rPr lang="en-CA" sz="1000" dirty="0" smtClean="0">
                <a:solidFill>
                  <a:schemeClr val="tx2"/>
                </a:solidFill>
              </a:rPr>
              <a:t>We can advise you on who is a preferred and reputable builder and which models are the most attractive to the buying population when it’s time to </a:t>
            </a:r>
            <a:r>
              <a:rPr lang="en-CA" sz="1000" dirty="0" err="1" smtClean="0">
                <a:solidFill>
                  <a:schemeClr val="tx2"/>
                </a:solidFill>
              </a:rPr>
              <a:t>resll</a:t>
            </a:r>
            <a:r>
              <a:rPr lang="en-CA" sz="1000" dirty="0" smtClean="0">
                <a:solidFill>
                  <a:schemeClr val="tx2"/>
                </a:solidFill>
              </a:rPr>
              <a:t>.  We take into account preferred locations and neighbourhoods, as well as upgrades that will enhance the future marketability of your home and offer you the best return on the upgrade investment.  We will discuss undisclosed negative site influences such as utility boxes in the yard, easements, busy streets, nearby commercial development, and more! </a:t>
            </a:r>
            <a:endParaRPr lang="en-CA" sz="1000" dirty="0">
              <a:solidFill>
                <a:schemeClr val="tx2"/>
              </a:solidFill>
            </a:endParaRPr>
          </a:p>
        </p:txBody>
      </p:sp>
      <p:pic>
        <p:nvPicPr>
          <p:cNvPr id="17" name="Picture 16"/>
          <p:cNvPicPr>
            <a:picLocks noChangeAspect="1"/>
          </p:cNvPicPr>
          <p:nvPr/>
        </p:nvPicPr>
        <p:blipFill>
          <a:blip r:embed="rId3"/>
          <a:stretch>
            <a:fillRect/>
          </a:stretch>
        </p:blipFill>
        <p:spPr>
          <a:xfrm>
            <a:off x="405474" y="8223724"/>
            <a:ext cx="2933700" cy="1495425"/>
          </a:xfrm>
          <a:prstGeom prst="rect">
            <a:avLst/>
          </a:prstGeom>
        </p:spPr>
      </p:pic>
      <p:sp>
        <p:nvSpPr>
          <p:cNvPr id="18" name="TextBox 17"/>
          <p:cNvSpPr txBox="1"/>
          <p:nvPr/>
        </p:nvSpPr>
        <p:spPr>
          <a:xfrm>
            <a:off x="4083721" y="8733174"/>
            <a:ext cx="2883137" cy="738664"/>
          </a:xfrm>
          <a:prstGeom prst="rect">
            <a:avLst/>
          </a:prstGeom>
          <a:solidFill>
            <a:schemeClr val="lt1"/>
          </a:solidFill>
          <a:scene3d>
            <a:camera prst="orthographicFront"/>
            <a:lightRig rig="threePt" dir="t"/>
          </a:scene3d>
          <a:sp3d extrusionH="76200" prstMaterial="matte">
            <a:bevelT w="127000"/>
            <a:bevelB w="95250"/>
            <a:extrusionClr>
              <a:schemeClr val="tx1"/>
            </a:extrusionClr>
          </a:sp3d>
        </p:spPr>
        <p:txBody>
          <a:bodyPr wrap="square" rtlCol="0">
            <a:spAutoFit/>
          </a:bodyPr>
          <a:lstStyle/>
          <a:p>
            <a:pPr algn="r"/>
            <a:r>
              <a:rPr lang="en-CA" b="1" dirty="0" smtClean="0">
                <a:solidFill>
                  <a:schemeClr val="tx1"/>
                </a:solidFill>
              </a:rPr>
              <a:t>530 Main St, Winchester</a:t>
            </a:r>
          </a:p>
          <a:p>
            <a:pPr algn="r"/>
            <a:r>
              <a:rPr lang="en-CA" b="1" dirty="0" smtClean="0">
                <a:solidFill>
                  <a:schemeClr val="tx1"/>
                </a:solidFill>
              </a:rPr>
              <a:t>Office: (613) 774-4253</a:t>
            </a:r>
          </a:p>
          <a:p>
            <a:pPr algn="r"/>
            <a:r>
              <a:rPr lang="en-CA" b="1" dirty="0" smtClean="0">
                <a:solidFill>
                  <a:schemeClr val="tx1"/>
                </a:solidFill>
              </a:rPr>
              <a:t>www.oldford.ca</a:t>
            </a:r>
            <a:endParaRPr lang="en-CA" b="1" dirty="0">
              <a:solidFill>
                <a:schemeClr val="tx1"/>
              </a:solidFill>
            </a:endParaRPr>
          </a:p>
        </p:txBody>
      </p:sp>
      <p:sp>
        <p:nvSpPr>
          <p:cNvPr id="24" name="Right Arrow 23"/>
          <p:cNvSpPr/>
          <p:nvPr/>
        </p:nvSpPr>
        <p:spPr>
          <a:xfrm>
            <a:off x="400050" y="4727275"/>
            <a:ext cx="2939124" cy="379563"/>
          </a:xfrm>
          <a:prstGeom prst="rightArrow">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Left Arrow 24"/>
          <p:cNvSpPr/>
          <p:nvPr/>
        </p:nvSpPr>
        <p:spPr>
          <a:xfrm>
            <a:off x="3765442" y="4727275"/>
            <a:ext cx="3054458" cy="379563"/>
          </a:xfrm>
          <a:prstGeom prst="leftArrow">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Down Arrow 25"/>
          <p:cNvSpPr/>
          <p:nvPr/>
        </p:nvSpPr>
        <p:spPr>
          <a:xfrm>
            <a:off x="3339174" y="4727275"/>
            <a:ext cx="426268" cy="594175"/>
          </a:xfrm>
          <a:prstGeom prst="downArrow">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65705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0223" y="404348"/>
            <a:ext cx="4563341" cy="7204548"/>
          </a:xfrm>
        </p:spPr>
        <p:txBody>
          <a:bodyPr>
            <a:normAutofit/>
          </a:bodyPr>
          <a:lstStyle/>
          <a:p>
            <a:pPr marL="0" indent="0">
              <a:buNone/>
            </a:pPr>
            <a:r>
              <a:rPr lang="en-CA" sz="1600" b="1" dirty="0" smtClean="0">
                <a:solidFill>
                  <a:srgbClr val="C00000"/>
                </a:solidFill>
                <a:latin typeface="Arial" panose="020B0604020202020204" pitchFamily="34" charset="0"/>
                <a:cs typeface="Arial" panose="020B0604020202020204" pitchFamily="34" charset="0"/>
              </a:rPr>
              <a:t>Living in a rural setting</a:t>
            </a:r>
          </a:p>
          <a:p>
            <a:pPr marL="0" indent="0">
              <a:buNone/>
            </a:pPr>
            <a:endParaRPr lang="en-CA" sz="1000" b="1" dirty="0">
              <a:solidFill>
                <a:schemeClr val="tx2"/>
              </a:solidFill>
              <a:latin typeface="Arial" panose="020B0604020202020204" pitchFamily="34" charset="0"/>
              <a:cs typeface="Arial" panose="020B0604020202020204" pitchFamily="34" charset="0"/>
            </a:endParaRPr>
          </a:p>
          <a:p>
            <a:pPr marL="0" indent="0">
              <a:buNone/>
            </a:pPr>
            <a:r>
              <a:rPr lang="en-CA" sz="1000" b="1" dirty="0" smtClean="0">
                <a:solidFill>
                  <a:schemeClr val="tx2"/>
                </a:solidFill>
                <a:latin typeface="Arial" panose="020B0604020202020204" pitchFamily="34" charset="0"/>
                <a:cs typeface="Arial" panose="020B0604020202020204" pitchFamily="34" charset="0"/>
              </a:rPr>
              <a:t>If you are planning on moving to a rural area, you should be aware of the differences between urban and rural living.</a:t>
            </a:r>
          </a:p>
          <a:p>
            <a:pPr marL="0" indent="0">
              <a:buNone/>
            </a:pPr>
            <a:r>
              <a:rPr lang="en-CA" sz="1000" b="1" dirty="0" smtClean="0">
                <a:solidFill>
                  <a:schemeClr val="tx2"/>
                </a:solidFill>
                <a:latin typeface="Arial" panose="020B0604020202020204" pitchFamily="34" charset="0"/>
                <a:cs typeface="Arial" panose="020B0604020202020204" pitchFamily="34" charset="0"/>
              </a:rPr>
              <a:t>	</a:t>
            </a:r>
          </a:p>
          <a:p>
            <a:pPr marL="0" indent="0">
              <a:buNone/>
            </a:pPr>
            <a:r>
              <a:rPr lang="en-CA" sz="1000" b="1" dirty="0" smtClean="0">
                <a:solidFill>
                  <a:srgbClr val="C00000"/>
                </a:solidFill>
                <a:latin typeface="Arial" panose="020B0604020202020204" pitchFamily="34" charset="0"/>
                <a:cs typeface="Arial" panose="020B0604020202020204" pitchFamily="34" charset="0"/>
              </a:rPr>
              <a:t>Water</a:t>
            </a:r>
          </a:p>
          <a:p>
            <a:pPr>
              <a:buClr>
                <a:schemeClr val="tx2"/>
              </a:buClr>
              <a:buFont typeface="Arial" panose="020B0604020202020204" pitchFamily="34" charset="0"/>
              <a:buChar char="●"/>
            </a:pPr>
            <a:r>
              <a:rPr lang="en-CA" sz="1000" b="1" dirty="0" smtClean="0">
                <a:solidFill>
                  <a:schemeClr val="tx2"/>
                </a:solidFill>
                <a:latin typeface="Arial" panose="020B0604020202020204" pitchFamily="34" charset="0"/>
                <a:cs typeface="Arial" panose="020B0604020202020204" pitchFamily="34" charset="0"/>
              </a:rPr>
              <a:t>Where municipal services are not available, water may be pumped from a private drilled or dug well.  The well can range in depth from just a few feet deep to 200ft or more</a:t>
            </a:r>
          </a:p>
          <a:p>
            <a:pPr>
              <a:buClr>
                <a:schemeClr val="tx2"/>
              </a:buClr>
              <a:buFont typeface="Arial" panose="020B0604020202020204" pitchFamily="34" charset="0"/>
              <a:buChar char="●"/>
            </a:pPr>
            <a:r>
              <a:rPr lang="en-CA" sz="1000" b="1" dirty="0" smtClean="0">
                <a:solidFill>
                  <a:schemeClr val="tx2"/>
                </a:solidFill>
                <a:latin typeface="Arial" panose="020B0604020202020204" pitchFamily="34" charset="0"/>
                <a:cs typeface="Arial" panose="020B0604020202020204" pitchFamily="34" charset="0"/>
              </a:rPr>
              <a:t>Wells may also necessitate the use of water treatment systems such as a water softener, UV light, iron remover, sulfur system, etc.  Different types of well construction methods have different pro’s and cons.  </a:t>
            </a:r>
          </a:p>
          <a:p>
            <a:pPr marL="0" indent="0">
              <a:buClr>
                <a:schemeClr val="tx2"/>
              </a:buClr>
              <a:buNone/>
            </a:pPr>
            <a:r>
              <a:rPr lang="en-CA" sz="1000" b="1" i="1" dirty="0">
                <a:solidFill>
                  <a:schemeClr val="tx2"/>
                </a:solidFill>
                <a:latin typeface="Arial" panose="020B0604020202020204" pitchFamily="34" charset="0"/>
                <a:cs typeface="Arial" panose="020B0604020202020204" pitchFamily="34" charset="0"/>
              </a:rPr>
              <a:t>	</a:t>
            </a:r>
            <a:r>
              <a:rPr lang="en-CA" sz="1000" b="1" i="1" dirty="0" smtClean="0">
                <a:solidFill>
                  <a:schemeClr val="tx2"/>
                </a:solidFill>
                <a:latin typeface="Arial" panose="020B0604020202020204" pitchFamily="34" charset="0"/>
                <a:cs typeface="Arial" panose="020B0604020202020204" pitchFamily="34" charset="0"/>
              </a:rPr>
              <a:t>	</a:t>
            </a:r>
            <a:r>
              <a:rPr lang="en-CA" sz="1000" b="1" i="1" dirty="0" smtClean="0">
                <a:latin typeface="Arial" panose="020B0604020202020204" pitchFamily="34" charset="0"/>
                <a:cs typeface="Arial" panose="020B0604020202020204" pitchFamily="34" charset="0"/>
              </a:rPr>
              <a:t>Ask THE OLDFORD TEAM for more details!  </a:t>
            </a:r>
          </a:p>
          <a:p>
            <a:pPr marL="0" indent="0">
              <a:buNone/>
            </a:pPr>
            <a:endParaRPr lang="en-CA" sz="1000" b="1" dirty="0" smtClean="0">
              <a:solidFill>
                <a:schemeClr val="tx2"/>
              </a:solidFill>
              <a:latin typeface="Arial" panose="020B0604020202020204" pitchFamily="34" charset="0"/>
              <a:cs typeface="Arial" panose="020B0604020202020204" pitchFamily="34" charset="0"/>
            </a:endParaRPr>
          </a:p>
          <a:p>
            <a:pPr marL="0" indent="0">
              <a:buNone/>
            </a:pPr>
            <a:r>
              <a:rPr lang="en-CA" sz="1000" b="1" dirty="0" smtClean="0">
                <a:solidFill>
                  <a:srgbClr val="C00000"/>
                </a:solidFill>
                <a:latin typeface="Arial" panose="020B0604020202020204" pitchFamily="34" charset="0"/>
                <a:cs typeface="Arial" panose="020B0604020202020204" pitchFamily="34" charset="0"/>
              </a:rPr>
              <a:t>Septic System</a:t>
            </a:r>
          </a:p>
          <a:p>
            <a:pPr>
              <a:buClr>
                <a:schemeClr val="tx2"/>
              </a:buClr>
              <a:buFont typeface="Arial" panose="020B0604020202020204" pitchFamily="34" charset="0"/>
              <a:buChar char="●"/>
            </a:pPr>
            <a:r>
              <a:rPr lang="en-CA" sz="1000" b="1" dirty="0" smtClean="0">
                <a:solidFill>
                  <a:schemeClr val="tx2"/>
                </a:solidFill>
                <a:latin typeface="Arial" panose="020B0604020202020204" pitchFamily="34" charset="0"/>
                <a:cs typeface="Arial" panose="020B0604020202020204" pitchFamily="34" charset="0"/>
              </a:rPr>
              <a:t>Usually consists of a tank that separates the solids from the liquids, as well as a leaching bed, where the used liquid re-integrates itself with the soil.</a:t>
            </a:r>
          </a:p>
          <a:p>
            <a:pPr>
              <a:buClr>
                <a:schemeClr val="tx2"/>
              </a:buClr>
              <a:buFont typeface="Arial" panose="020B0604020202020204" pitchFamily="34" charset="0"/>
              <a:buChar char="●"/>
            </a:pPr>
            <a:r>
              <a:rPr lang="en-CA" sz="1000" b="1" dirty="0" smtClean="0">
                <a:solidFill>
                  <a:schemeClr val="tx2"/>
                </a:solidFill>
                <a:latin typeface="Arial" panose="020B0604020202020204" pitchFamily="34" charset="0"/>
                <a:cs typeface="Arial" panose="020B0604020202020204" pitchFamily="34" charset="0"/>
              </a:rPr>
              <a:t>The septic system can prove to be the most costly system in a home, with a typical replacement value between $20 000 -$30 000.</a:t>
            </a:r>
          </a:p>
          <a:p>
            <a:pPr>
              <a:buClr>
                <a:schemeClr val="tx2"/>
              </a:buClr>
              <a:buFont typeface="Arial" panose="020B0604020202020204" pitchFamily="34" charset="0"/>
              <a:buChar char="●"/>
            </a:pPr>
            <a:r>
              <a:rPr lang="en-CA" sz="1000" b="1" dirty="0" smtClean="0">
                <a:solidFill>
                  <a:schemeClr val="tx2"/>
                </a:solidFill>
                <a:latin typeface="Arial" panose="020B0604020202020204" pitchFamily="34" charset="0"/>
                <a:cs typeface="Arial" panose="020B0604020202020204" pitchFamily="34" charset="0"/>
              </a:rPr>
              <a:t>There are many different types of septic technologies in use with different historical longevities.  </a:t>
            </a:r>
          </a:p>
          <a:p>
            <a:pPr marL="0" indent="0">
              <a:buClr>
                <a:schemeClr val="tx2"/>
              </a:buClr>
              <a:buNone/>
            </a:pPr>
            <a:r>
              <a:rPr lang="en-CA" sz="1000" b="1" i="1" dirty="0">
                <a:solidFill>
                  <a:schemeClr val="tx2"/>
                </a:solidFill>
                <a:latin typeface="Arial" panose="020B0604020202020204" pitchFamily="34" charset="0"/>
                <a:cs typeface="Arial" panose="020B0604020202020204" pitchFamily="34" charset="0"/>
              </a:rPr>
              <a:t>	</a:t>
            </a:r>
            <a:r>
              <a:rPr lang="en-CA" sz="1000" b="1" i="1" dirty="0" smtClean="0">
                <a:solidFill>
                  <a:schemeClr val="tx2"/>
                </a:solidFill>
                <a:latin typeface="Arial" panose="020B0604020202020204" pitchFamily="34" charset="0"/>
                <a:cs typeface="Arial" panose="020B0604020202020204" pitchFamily="34" charset="0"/>
              </a:rPr>
              <a:t>	</a:t>
            </a:r>
            <a:r>
              <a:rPr lang="en-CA" sz="1000" b="1" i="1" dirty="0" smtClean="0">
                <a:latin typeface="Arial" panose="020B0604020202020204" pitchFamily="34" charset="0"/>
                <a:cs typeface="Arial" panose="020B0604020202020204" pitchFamily="34" charset="0"/>
              </a:rPr>
              <a:t>Ask THE OLDFORD TEAM for more details!</a:t>
            </a:r>
          </a:p>
          <a:p>
            <a:pPr marL="0" indent="0">
              <a:buNone/>
            </a:pPr>
            <a:endParaRPr lang="en-CA" sz="1000" b="1" dirty="0">
              <a:solidFill>
                <a:schemeClr val="tx2"/>
              </a:solidFill>
              <a:latin typeface="Arial" panose="020B0604020202020204" pitchFamily="34" charset="0"/>
              <a:cs typeface="Arial" panose="020B0604020202020204" pitchFamily="34" charset="0"/>
            </a:endParaRPr>
          </a:p>
          <a:p>
            <a:pPr marL="0" indent="0">
              <a:buNone/>
            </a:pPr>
            <a:r>
              <a:rPr lang="en-CA" sz="1000" b="1" dirty="0" smtClean="0">
                <a:solidFill>
                  <a:srgbClr val="C00000"/>
                </a:solidFill>
                <a:latin typeface="Arial" panose="020B0604020202020204" pitchFamily="34" charset="0"/>
                <a:cs typeface="Arial" panose="020B0604020202020204" pitchFamily="34" charset="0"/>
              </a:rPr>
              <a:t>Land</a:t>
            </a:r>
            <a:r>
              <a:rPr lang="en-CA" sz="1000" b="1" dirty="0" smtClean="0">
                <a:solidFill>
                  <a:schemeClr val="tx2"/>
                </a:solidFill>
                <a:latin typeface="Arial" panose="020B0604020202020204" pitchFamily="34" charset="0"/>
                <a:cs typeface="Arial" panose="020B0604020202020204" pitchFamily="34" charset="0"/>
              </a:rPr>
              <a:t> </a:t>
            </a:r>
          </a:p>
          <a:p>
            <a:pPr>
              <a:buClr>
                <a:schemeClr val="tx2"/>
              </a:buClr>
              <a:buFont typeface="Arial" panose="020B0604020202020204" pitchFamily="34" charset="0"/>
              <a:buChar char="●"/>
            </a:pPr>
            <a:r>
              <a:rPr lang="en-CA" sz="1000" b="1" dirty="0" smtClean="0">
                <a:solidFill>
                  <a:schemeClr val="tx2"/>
                </a:solidFill>
                <a:latin typeface="Arial" panose="020B0604020202020204" pitchFamily="34" charset="0"/>
                <a:cs typeface="Arial" panose="020B0604020202020204" pitchFamily="34" charset="0"/>
              </a:rPr>
              <a:t>Possibly protected by a Government Entity</a:t>
            </a:r>
          </a:p>
          <a:p>
            <a:pPr>
              <a:buClr>
                <a:schemeClr val="tx2"/>
              </a:buClr>
              <a:buFont typeface="Arial" panose="020B0604020202020204" pitchFamily="34" charset="0"/>
              <a:buChar char="●"/>
            </a:pPr>
            <a:r>
              <a:rPr lang="en-CA" sz="1000" b="1" dirty="0" smtClean="0">
                <a:solidFill>
                  <a:schemeClr val="tx2"/>
                </a:solidFill>
                <a:latin typeface="Arial" panose="020B0604020202020204" pitchFamily="34" charset="0"/>
                <a:cs typeface="Arial" panose="020B0604020202020204" pitchFamily="34" charset="0"/>
              </a:rPr>
              <a:t>Could contain rights-of-way or easements. For example, access rights for a farmer to enter into his field</a:t>
            </a:r>
          </a:p>
          <a:p>
            <a:pPr>
              <a:buClr>
                <a:schemeClr val="tx2"/>
              </a:buClr>
              <a:buFont typeface="Arial" panose="020B0604020202020204" pitchFamily="34" charset="0"/>
              <a:buChar char="●"/>
            </a:pPr>
            <a:r>
              <a:rPr lang="en-CA" sz="1000" b="1" dirty="0" smtClean="0">
                <a:solidFill>
                  <a:schemeClr val="tx2"/>
                </a:solidFill>
                <a:latin typeface="Arial" panose="020B0604020202020204" pitchFamily="34" charset="0"/>
                <a:cs typeface="Arial" panose="020B0604020202020204" pitchFamily="34" charset="0"/>
              </a:rPr>
              <a:t>Is the land low-lying, wet land?  </a:t>
            </a:r>
            <a:endParaRPr lang="en-CA" sz="1000" b="1" dirty="0">
              <a:solidFill>
                <a:schemeClr val="tx2"/>
              </a:solidFill>
              <a:latin typeface="Arial" panose="020B0604020202020204" pitchFamily="34" charset="0"/>
              <a:cs typeface="Arial" panose="020B0604020202020204" pitchFamily="34" charset="0"/>
            </a:endParaRPr>
          </a:p>
          <a:p>
            <a:pPr>
              <a:buClr>
                <a:schemeClr val="tx2"/>
              </a:buClr>
              <a:buFont typeface="Arial" panose="020B0604020202020204" pitchFamily="34" charset="0"/>
              <a:buChar char="●"/>
            </a:pPr>
            <a:r>
              <a:rPr lang="en-CA" sz="1000" b="1" dirty="0" smtClean="0">
                <a:solidFill>
                  <a:schemeClr val="tx2"/>
                </a:solidFill>
                <a:latin typeface="Arial" panose="020B0604020202020204" pitchFamily="34" charset="0"/>
                <a:cs typeface="Arial" panose="020B0604020202020204" pitchFamily="34" charset="0"/>
              </a:rPr>
              <a:t>A specific amount of land and/or distance setbacks may be required before the occupant can raise animals on the property, have a kennel, or perform other specific uses.  These amounts vary per municipality.</a:t>
            </a:r>
          </a:p>
          <a:p>
            <a:pPr marL="0" indent="0">
              <a:buNone/>
            </a:pPr>
            <a:endParaRPr lang="en-CA" sz="1000" b="1" dirty="0">
              <a:solidFill>
                <a:schemeClr val="tx2"/>
              </a:solidFill>
              <a:latin typeface="Arial" panose="020B0604020202020204" pitchFamily="34" charset="0"/>
              <a:cs typeface="Arial" panose="020B0604020202020204" pitchFamily="34" charset="0"/>
            </a:endParaRPr>
          </a:p>
          <a:p>
            <a:pPr marL="0" indent="0">
              <a:buClr>
                <a:schemeClr val="tx2"/>
              </a:buClr>
              <a:buNone/>
            </a:pPr>
            <a:r>
              <a:rPr lang="en-CA" sz="1000" b="1" dirty="0" smtClean="0">
                <a:solidFill>
                  <a:srgbClr val="C00000"/>
                </a:solidFill>
                <a:latin typeface="Arial" panose="020B0604020202020204" pitchFamily="34" charset="0"/>
                <a:cs typeface="Arial" panose="020B0604020202020204" pitchFamily="34" charset="0"/>
              </a:rPr>
              <a:t>Availability of Other Services</a:t>
            </a:r>
            <a:r>
              <a:rPr lang="en-CA" sz="1000" b="1" dirty="0" smtClean="0">
                <a:solidFill>
                  <a:schemeClr val="tx2"/>
                </a:solidFill>
                <a:latin typeface="Arial" panose="020B0604020202020204" pitchFamily="34" charset="0"/>
                <a:cs typeface="Arial" panose="020B0604020202020204" pitchFamily="34" charset="0"/>
              </a:rPr>
              <a:t> </a:t>
            </a:r>
          </a:p>
          <a:p>
            <a:pPr>
              <a:buClr>
                <a:schemeClr val="tx2"/>
              </a:buClr>
              <a:buFont typeface="Arial" panose="020B0604020202020204" pitchFamily="34" charset="0"/>
              <a:buChar char="●"/>
            </a:pPr>
            <a:r>
              <a:rPr lang="en-CA" sz="1000" b="1" dirty="0" smtClean="0">
                <a:solidFill>
                  <a:schemeClr val="tx2"/>
                </a:solidFill>
                <a:latin typeface="Arial" panose="020B0604020202020204" pitchFamily="34" charset="0"/>
                <a:cs typeface="Arial" panose="020B0604020202020204" pitchFamily="34" charset="0"/>
              </a:rPr>
              <a:t>Always double-check that the services you will be requiring are available in your area.  </a:t>
            </a:r>
          </a:p>
          <a:p>
            <a:pPr>
              <a:buClr>
                <a:schemeClr val="tx2"/>
              </a:buClr>
              <a:buFont typeface="Arial" panose="020B0604020202020204" pitchFamily="34" charset="0"/>
              <a:buChar char="●"/>
            </a:pPr>
            <a:r>
              <a:rPr lang="en-CA" sz="1000" b="1" dirty="0" smtClean="0">
                <a:solidFill>
                  <a:schemeClr val="tx2"/>
                </a:solidFill>
                <a:latin typeface="Arial" panose="020B0604020202020204" pitchFamily="34" charset="0"/>
                <a:cs typeface="Arial" panose="020B0604020202020204" pitchFamily="34" charset="0"/>
              </a:rPr>
              <a:t>Hydro, internet and cable availability</a:t>
            </a:r>
          </a:p>
          <a:p>
            <a:pPr>
              <a:buClr>
                <a:schemeClr val="tx2"/>
              </a:buClr>
              <a:buFont typeface="Arial" panose="020B0604020202020204" pitchFamily="34" charset="0"/>
              <a:buChar char="●"/>
            </a:pPr>
            <a:r>
              <a:rPr lang="en-CA" sz="1000" b="1" dirty="0" smtClean="0">
                <a:solidFill>
                  <a:schemeClr val="tx2"/>
                </a:solidFill>
                <a:latin typeface="Arial" panose="020B0604020202020204" pitchFamily="34" charset="0"/>
                <a:cs typeface="Arial" panose="020B0604020202020204" pitchFamily="34" charset="0"/>
              </a:rPr>
              <a:t>Curbside garbage pick-up</a:t>
            </a:r>
          </a:p>
          <a:p>
            <a:pPr>
              <a:buClr>
                <a:schemeClr val="tx2"/>
              </a:buClr>
              <a:buFont typeface="Arial" panose="020B0604020202020204" pitchFamily="34" charset="0"/>
              <a:buChar char="●"/>
            </a:pPr>
            <a:r>
              <a:rPr lang="en-CA" sz="1000" b="1" dirty="0" smtClean="0">
                <a:solidFill>
                  <a:schemeClr val="tx2"/>
                </a:solidFill>
                <a:latin typeface="Arial" panose="020B0604020202020204" pitchFamily="34" charset="0"/>
                <a:cs typeface="Arial" panose="020B0604020202020204" pitchFamily="34" charset="0"/>
              </a:rPr>
              <a:t>Access road </a:t>
            </a:r>
          </a:p>
          <a:p>
            <a:pPr marL="0" indent="0">
              <a:buClr>
                <a:schemeClr val="tx2"/>
              </a:buClr>
              <a:buNone/>
            </a:pPr>
            <a:r>
              <a:rPr lang="en-CA" sz="1000" b="1" dirty="0">
                <a:solidFill>
                  <a:schemeClr val="tx2"/>
                </a:solidFill>
                <a:latin typeface="Arial" panose="020B0604020202020204" pitchFamily="34" charset="0"/>
                <a:cs typeface="Arial" panose="020B0604020202020204" pitchFamily="34" charset="0"/>
              </a:rPr>
              <a:t>	</a:t>
            </a:r>
            <a:r>
              <a:rPr lang="en-CA" sz="1000" b="1" dirty="0" smtClean="0">
                <a:solidFill>
                  <a:schemeClr val="tx2"/>
                </a:solidFill>
                <a:latin typeface="Arial" panose="020B0604020202020204" pitchFamily="34" charset="0"/>
                <a:cs typeface="Arial" panose="020B0604020202020204" pitchFamily="34" charset="0"/>
              </a:rPr>
              <a:t>- Private roads are not maintained by the municipality.  Make 	sure there will be someone to plow the snow in the winter! </a:t>
            </a:r>
          </a:p>
          <a:p>
            <a:pPr marL="0" indent="0">
              <a:buNone/>
            </a:pPr>
            <a:endParaRPr lang="en-CA" sz="1000" b="1" dirty="0">
              <a:solidFill>
                <a:schemeClr val="tx2"/>
              </a:solidFill>
              <a:latin typeface="Arial" panose="020B0604020202020204" pitchFamily="34" charset="0"/>
              <a:cs typeface="Arial" panose="020B0604020202020204" pitchFamily="34" charset="0"/>
            </a:endParaRPr>
          </a:p>
        </p:txBody>
      </p:sp>
      <p:sp>
        <p:nvSpPr>
          <p:cNvPr id="4" name="TextBox 3"/>
          <p:cNvSpPr txBox="1"/>
          <p:nvPr/>
        </p:nvSpPr>
        <p:spPr>
          <a:xfrm>
            <a:off x="4083721" y="8733174"/>
            <a:ext cx="2883137" cy="738664"/>
          </a:xfrm>
          <a:prstGeom prst="rect">
            <a:avLst/>
          </a:prstGeom>
          <a:solidFill>
            <a:schemeClr val="lt1"/>
          </a:solidFill>
          <a:scene3d>
            <a:camera prst="orthographicFront"/>
            <a:lightRig rig="threePt" dir="t"/>
          </a:scene3d>
          <a:sp3d extrusionH="76200" prstMaterial="matte">
            <a:bevelT w="127000"/>
            <a:bevelB w="95250"/>
            <a:extrusionClr>
              <a:schemeClr val="tx1"/>
            </a:extrusionClr>
          </a:sp3d>
        </p:spPr>
        <p:txBody>
          <a:bodyPr wrap="square" rtlCol="0">
            <a:spAutoFit/>
          </a:bodyPr>
          <a:lstStyle/>
          <a:p>
            <a:pPr algn="r"/>
            <a:r>
              <a:rPr lang="en-CA" b="1" dirty="0" smtClean="0">
                <a:solidFill>
                  <a:schemeClr val="tx1"/>
                </a:solidFill>
              </a:rPr>
              <a:t>530 Main St, Winchester</a:t>
            </a:r>
          </a:p>
          <a:p>
            <a:pPr algn="r"/>
            <a:r>
              <a:rPr lang="en-CA" b="1" dirty="0" smtClean="0">
                <a:solidFill>
                  <a:schemeClr val="tx1"/>
                </a:solidFill>
              </a:rPr>
              <a:t>Office: (613) 774-4253</a:t>
            </a:r>
          </a:p>
          <a:p>
            <a:pPr algn="r"/>
            <a:r>
              <a:rPr lang="en-CA" b="1" dirty="0" smtClean="0">
                <a:solidFill>
                  <a:schemeClr val="tx1"/>
                </a:solidFill>
              </a:rPr>
              <a:t>www.oldford.ca</a:t>
            </a:r>
            <a:endParaRPr lang="en-CA" b="1" dirty="0">
              <a:solidFill>
                <a:schemeClr val="tx1"/>
              </a:solidFill>
            </a:endParaRPr>
          </a:p>
        </p:txBody>
      </p:sp>
      <p:pic>
        <p:nvPicPr>
          <p:cNvPr id="5" name="Picture 4"/>
          <p:cNvPicPr>
            <a:picLocks noChangeAspect="1"/>
          </p:cNvPicPr>
          <p:nvPr/>
        </p:nvPicPr>
        <p:blipFill>
          <a:blip r:embed="rId2"/>
          <a:stretch>
            <a:fillRect/>
          </a:stretch>
        </p:blipFill>
        <p:spPr>
          <a:xfrm>
            <a:off x="405474" y="8223724"/>
            <a:ext cx="2933700" cy="1495425"/>
          </a:xfrm>
          <a:prstGeom prst="rect">
            <a:avLst/>
          </a:prstGeom>
        </p:spPr>
      </p:pic>
      <p:sp>
        <p:nvSpPr>
          <p:cNvPr id="7" name="Shape 95"/>
          <p:cNvSpPr txBox="1">
            <a:spLocks noGrp="1"/>
          </p:cNvSpPr>
          <p:nvPr>
            <p:ph type="title"/>
          </p:nvPr>
        </p:nvSpPr>
        <p:spPr>
          <a:xfrm>
            <a:off x="107375" y="209675"/>
            <a:ext cx="7130699" cy="307499"/>
          </a:xfrm>
          <a:prstGeom prst="rect">
            <a:avLst/>
          </a:prstGeom>
        </p:spPr>
        <p:txBody>
          <a:bodyPr lIns="91425" tIns="91425" rIns="91425" bIns="91425" anchor="ctr" anchorCtr="0">
            <a:noAutofit/>
          </a:bodyPr>
          <a:lstStyle/>
          <a:p>
            <a:pPr lvl="0" rtl="0">
              <a:spcBef>
                <a:spcPts val="0"/>
              </a:spcBef>
              <a:buClr>
                <a:schemeClr val="dk1"/>
              </a:buClr>
              <a:buSzPct val="45833"/>
              <a:buFont typeface="Arial"/>
              <a:buNone/>
            </a:pPr>
            <a:r>
              <a:rPr lang="en" sz="2400" dirty="0">
                <a:solidFill>
                  <a:srgbClr val="A6A6A6"/>
                </a:solidFill>
              </a:rPr>
              <a:t>STEP 4 |   </a:t>
            </a:r>
            <a:r>
              <a:rPr lang="en" sz="2400" dirty="0">
                <a:solidFill>
                  <a:srgbClr val="D0322C"/>
                </a:solidFill>
              </a:rPr>
              <a:t>House </a:t>
            </a:r>
            <a:r>
              <a:rPr lang="en" sz="2400" dirty="0" smtClean="0">
                <a:solidFill>
                  <a:srgbClr val="D0322C"/>
                </a:solidFill>
              </a:rPr>
              <a:t>Hunting</a:t>
            </a:r>
            <a:endParaRPr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8596" y="1796249"/>
            <a:ext cx="2079478" cy="137245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7314" y="3734587"/>
            <a:ext cx="2090759" cy="130324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7313" y="5603711"/>
            <a:ext cx="2090759" cy="1418192"/>
          </a:xfrm>
          <a:prstGeom prst="rect">
            <a:avLst/>
          </a:prstGeom>
        </p:spPr>
      </p:pic>
    </p:spTree>
    <p:extLst>
      <p:ext uri="{BB962C8B-B14F-4D97-AF65-F5344CB8AC3E}">
        <p14:creationId xmlns:p14="http://schemas.microsoft.com/office/powerpoint/2010/main" val="19578029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pic>
        <p:nvPicPr>
          <p:cNvPr id="111" name="Shape 111"/>
          <p:cNvPicPr preferRelativeResize="0"/>
          <p:nvPr/>
        </p:nvPicPr>
        <p:blipFill rotWithShape="1">
          <a:blip r:embed="rId3">
            <a:alphaModFix/>
          </a:blip>
          <a:srcRect t="7140"/>
          <a:stretch/>
        </p:blipFill>
        <p:spPr>
          <a:xfrm>
            <a:off x="3291571" y="5863538"/>
            <a:ext cx="4050125" cy="1735374"/>
          </a:xfrm>
          <a:prstGeom prst="rect">
            <a:avLst/>
          </a:prstGeom>
          <a:noFill/>
          <a:ln>
            <a:noFill/>
          </a:ln>
        </p:spPr>
      </p:pic>
      <p:sp>
        <p:nvSpPr>
          <p:cNvPr id="105" name="Shape 105"/>
          <p:cNvSpPr txBox="1">
            <a:spLocks noGrp="1"/>
          </p:cNvSpPr>
          <p:nvPr>
            <p:ph type="title"/>
          </p:nvPr>
        </p:nvSpPr>
        <p:spPr>
          <a:xfrm>
            <a:off x="176566" y="632088"/>
            <a:ext cx="7130699" cy="307499"/>
          </a:xfrm>
          <a:prstGeom prst="rect">
            <a:avLst/>
          </a:prstGeom>
        </p:spPr>
        <p:txBody>
          <a:bodyPr lIns="91425" tIns="91425" rIns="91425" bIns="91425" anchor="ctr" anchorCtr="0">
            <a:noAutofit/>
          </a:bodyPr>
          <a:lstStyle/>
          <a:p>
            <a:pPr lvl="0" rtl="0">
              <a:spcBef>
                <a:spcPts val="0"/>
              </a:spcBef>
              <a:buClr>
                <a:schemeClr val="dk1"/>
              </a:buClr>
              <a:buSzPct val="45833"/>
              <a:buFont typeface="Arial"/>
              <a:buNone/>
            </a:pPr>
            <a:r>
              <a:rPr lang="en" sz="2400" dirty="0">
                <a:solidFill>
                  <a:srgbClr val="A6A6A6"/>
                </a:solidFill>
              </a:rPr>
              <a:t>STEP 5 |   </a:t>
            </a:r>
            <a:r>
              <a:rPr lang="en" sz="2400" dirty="0">
                <a:solidFill>
                  <a:srgbClr val="D0322C"/>
                </a:solidFill>
              </a:rPr>
              <a:t>Pricing</a:t>
            </a:r>
          </a:p>
          <a:p>
            <a:pPr lvl="0" rtl="0">
              <a:spcBef>
                <a:spcPts val="0"/>
              </a:spcBef>
              <a:buClr>
                <a:schemeClr val="dk1"/>
              </a:buClr>
              <a:buSzPct val="100000"/>
              <a:buFont typeface="Arial"/>
              <a:buNone/>
            </a:pPr>
            <a:r>
              <a:rPr lang="en" sz="1100" dirty="0">
                <a:solidFill>
                  <a:schemeClr val="dk1"/>
                </a:solidFill>
              </a:rPr>
              <a:t> </a:t>
            </a:r>
          </a:p>
          <a:p>
            <a:pPr lvl="0" rtl="0">
              <a:spcBef>
                <a:spcPts val="0"/>
              </a:spcBef>
              <a:buNone/>
            </a:pPr>
            <a:endParaRPr sz="2400" dirty="0">
              <a:solidFill>
                <a:srgbClr val="A6A6A6"/>
              </a:solidFill>
            </a:endParaRPr>
          </a:p>
        </p:txBody>
      </p:sp>
      <p:sp>
        <p:nvSpPr>
          <p:cNvPr id="106" name="Shape 106"/>
          <p:cNvSpPr txBox="1">
            <a:spLocks noGrp="1"/>
          </p:cNvSpPr>
          <p:nvPr>
            <p:ph type="body" idx="1"/>
          </p:nvPr>
        </p:nvSpPr>
        <p:spPr>
          <a:xfrm>
            <a:off x="346596" y="1071438"/>
            <a:ext cx="6995100" cy="7553400"/>
          </a:xfrm>
          <a:prstGeom prst="rect">
            <a:avLst/>
          </a:prstGeom>
        </p:spPr>
        <p:txBody>
          <a:bodyPr lIns="91425" tIns="91425" rIns="91425" bIns="91425" anchor="t" anchorCtr="0">
            <a:noAutofit/>
          </a:bodyPr>
          <a:lstStyle/>
          <a:p>
            <a:pPr marL="158750" lvl="0" indent="0" algn="ctr" rtl="0">
              <a:lnSpc>
                <a:spcPct val="94000"/>
              </a:lnSpc>
              <a:spcBef>
                <a:spcPts val="0"/>
              </a:spcBef>
              <a:spcAft>
                <a:spcPts val="1000"/>
              </a:spcAft>
              <a:buClr>
                <a:srgbClr val="000000"/>
              </a:buClr>
              <a:buSzPct val="100000"/>
              <a:buNone/>
            </a:pPr>
            <a:r>
              <a:rPr lang="en" sz="1400" dirty="0"/>
              <a:t/>
            </a:r>
            <a:br>
              <a:rPr lang="en" sz="1400" dirty="0"/>
            </a:br>
            <a:r>
              <a:rPr lang="en" sz="1400" b="1" dirty="0"/>
              <a:t>What a home was worth yesterday, what it is worth today, and what it may be worth in the </a:t>
            </a:r>
            <a:r>
              <a:rPr lang="en" sz="1400" b="1" dirty="0" smtClean="0"/>
              <a:t>future could all be different.</a:t>
            </a:r>
            <a:endParaRPr lang="en" sz="1400" b="1" dirty="0"/>
          </a:p>
          <a:p>
            <a:pPr marL="158750" lvl="0" indent="0" algn="ctr">
              <a:lnSpc>
                <a:spcPct val="94000"/>
              </a:lnSpc>
              <a:spcAft>
                <a:spcPts val="1000"/>
              </a:spcAft>
              <a:buClr>
                <a:srgbClr val="000000"/>
              </a:buClr>
              <a:buSzPct val="100000"/>
              <a:buNone/>
            </a:pPr>
            <a:r>
              <a:rPr lang="en" sz="1400" b="1" dirty="0"/>
              <a:t>	</a:t>
            </a:r>
            <a:r>
              <a:rPr lang="en" sz="1400" b="1" dirty="0" smtClean="0"/>
              <a:t>THE </a:t>
            </a:r>
            <a:r>
              <a:rPr lang="en" sz="1400" b="1" dirty="0"/>
              <a:t>OLDFORD TEAM has the information that YOU need to know!</a:t>
            </a:r>
            <a:r>
              <a:rPr lang="en" sz="1100" b="1" dirty="0">
                <a:solidFill>
                  <a:schemeClr val="tx2"/>
                </a:solidFill>
              </a:rPr>
              <a:t> </a:t>
            </a:r>
            <a:endParaRPr lang="en" sz="1100" dirty="0">
              <a:solidFill>
                <a:schemeClr val="dk2"/>
              </a:solidFill>
            </a:endParaRPr>
          </a:p>
          <a:p>
            <a:pPr lvl="0" rtl="0">
              <a:lnSpc>
                <a:spcPct val="94000"/>
              </a:lnSpc>
              <a:spcBef>
                <a:spcPts val="0"/>
              </a:spcBef>
              <a:buClr>
                <a:schemeClr val="dk1"/>
              </a:buClr>
              <a:buSzPct val="91666"/>
              <a:buFont typeface="Arial"/>
              <a:buNone/>
            </a:pPr>
            <a:r>
              <a:rPr lang="en" sz="1200" b="1" dirty="0" smtClean="0">
                <a:solidFill>
                  <a:srgbClr val="C00000"/>
                </a:solidFill>
              </a:rPr>
              <a:t>DETERMINING THE RIGHT PRICE</a:t>
            </a:r>
            <a:endParaRPr lang="en" sz="1200" b="1" dirty="0">
              <a:solidFill>
                <a:srgbClr val="C00000"/>
              </a:solidFill>
            </a:endParaRPr>
          </a:p>
          <a:p>
            <a:pPr lvl="0" rtl="0">
              <a:lnSpc>
                <a:spcPct val="94000"/>
              </a:lnSpc>
              <a:spcBef>
                <a:spcPts val="0"/>
              </a:spcBef>
              <a:buClr>
                <a:schemeClr val="dk1"/>
              </a:buClr>
              <a:buSzPct val="100000"/>
              <a:buFont typeface="Arial"/>
              <a:buNone/>
            </a:pPr>
            <a:r>
              <a:rPr lang="en" sz="1100" dirty="0">
                <a:solidFill>
                  <a:schemeClr val="dk2"/>
                </a:solidFill>
              </a:rPr>
              <a:t> </a:t>
            </a:r>
          </a:p>
          <a:p>
            <a:pPr lvl="0" rtl="0">
              <a:lnSpc>
                <a:spcPct val="94000"/>
              </a:lnSpc>
              <a:spcBef>
                <a:spcPts val="0"/>
              </a:spcBef>
              <a:buClr>
                <a:schemeClr val="dk1"/>
              </a:buClr>
              <a:buSzPct val="100000"/>
              <a:buFont typeface="Arial"/>
              <a:buNone/>
            </a:pPr>
            <a:r>
              <a:rPr lang="en" sz="1100" b="1" dirty="0" smtClean="0">
                <a:solidFill>
                  <a:schemeClr val="dk2"/>
                </a:solidFill>
              </a:rPr>
              <a:t>To determine the right price for the home you are interested in, The Oldford Team will show you 3 types of homes (Sold, For Sale, and D</a:t>
            </a:r>
            <a:r>
              <a:rPr lang="en-CA" sz="1100" b="1" dirty="0" err="1">
                <a:solidFill>
                  <a:schemeClr val="dk2"/>
                </a:solidFill>
              </a:rPr>
              <a:t>i</a:t>
            </a:r>
            <a:r>
              <a:rPr lang="en" sz="1100" b="1" dirty="0" smtClean="0">
                <a:solidFill>
                  <a:schemeClr val="dk2"/>
                </a:solidFill>
              </a:rPr>
              <a:t>d Not Sell) and explain to you how they relate to the property you are interested in. </a:t>
            </a:r>
          </a:p>
          <a:p>
            <a:pPr lvl="0" rtl="0">
              <a:lnSpc>
                <a:spcPct val="94000"/>
              </a:lnSpc>
              <a:spcBef>
                <a:spcPts val="0"/>
              </a:spcBef>
              <a:buClr>
                <a:schemeClr val="dk1"/>
              </a:buClr>
              <a:buSzPct val="100000"/>
              <a:buFont typeface="Arial"/>
              <a:buNone/>
            </a:pPr>
            <a:endParaRPr lang="en" sz="1100" b="1" dirty="0">
              <a:solidFill>
                <a:schemeClr val="dk2"/>
              </a:solidFill>
            </a:endParaRPr>
          </a:p>
          <a:p>
            <a:pPr lvl="0" rtl="0">
              <a:lnSpc>
                <a:spcPct val="94000"/>
              </a:lnSpc>
              <a:spcBef>
                <a:spcPts val="0"/>
              </a:spcBef>
              <a:buClr>
                <a:schemeClr val="dk1"/>
              </a:buClr>
              <a:buSzPct val="100000"/>
              <a:buFont typeface="Arial"/>
              <a:buNone/>
            </a:pPr>
            <a:r>
              <a:rPr lang="en" sz="1200" b="1" dirty="0" smtClean="0">
                <a:solidFill>
                  <a:srgbClr val="D0322C"/>
                </a:solidFill>
              </a:rPr>
              <a:t>Similar </a:t>
            </a:r>
            <a:r>
              <a:rPr lang="en" sz="1200" b="1" dirty="0">
                <a:solidFill>
                  <a:srgbClr val="D0322C"/>
                </a:solidFill>
              </a:rPr>
              <a:t>Homes Recently SOLD</a:t>
            </a:r>
          </a:p>
          <a:p>
            <a:pPr lvl="0" rtl="0">
              <a:lnSpc>
                <a:spcPct val="94000"/>
              </a:lnSpc>
              <a:spcBef>
                <a:spcPts val="0"/>
              </a:spcBef>
              <a:buClr>
                <a:schemeClr val="dk1"/>
              </a:buClr>
              <a:buSzPct val="100000"/>
              <a:buFont typeface="Arial"/>
              <a:buNone/>
            </a:pPr>
            <a:r>
              <a:rPr lang="en" sz="1100" b="1" dirty="0">
                <a:solidFill>
                  <a:schemeClr val="dk2"/>
                </a:solidFill>
              </a:rPr>
              <a:t>These tell us what a Buyer </a:t>
            </a:r>
            <a:r>
              <a:rPr lang="en" sz="1100" b="1" dirty="0" smtClean="0">
                <a:solidFill>
                  <a:schemeClr val="dk2"/>
                </a:solidFill>
              </a:rPr>
              <a:t>was </a:t>
            </a:r>
            <a:r>
              <a:rPr lang="en" sz="1100" b="1" dirty="0">
                <a:solidFill>
                  <a:schemeClr val="dk2"/>
                </a:solidFill>
              </a:rPr>
              <a:t>willing to pay for this kind of home, in this area, </a:t>
            </a:r>
            <a:r>
              <a:rPr lang="en" sz="1100" b="1" dirty="0" smtClean="0">
                <a:solidFill>
                  <a:schemeClr val="dk2"/>
                </a:solidFill>
              </a:rPr>
              <a:t>around </a:t>
            </a:r>
            <a:r>
              <a:rPr lang="en" sz="1100" b="1" dirty="0">
                <a:solidFill>
                  <a:schemeClr val="dk2"/>
                </a:solidFill>
              </a:rPr>
              <a:t>this time.</a:t>
            </a:r>
          </a:p>
          <a:p>
            <a:pPr lvl="0" rtl="0">
              <a:lnSpc>
                <a:spcPct val="94000"/>
              </a:lnSpc>
              <a:spcBef>
                <a:spcPts val="0"/>
              </a:spcBef>
              <a:buClr>
                <a:schemeClr val="dk1"/>
              </a:buClr>
              <a:buSzPct val="100000"/>
              <a:buFont typeface="Arial"/>
              <a:buNone/>
            </a:pPr>
            <a:r>
              <a:rPr lang="en" sz="1100" dirty="0">
                <a:solidFill>
                  <a:schemeClr val="dk2"/>
                </a:solidFill>
              </a:rPr>
              <a:t> </a:t>
            </a:r>
          </a:p>
          <a:p>
            <a:pPr lvl="0" rtl="0">
              <a:lnSpc>
                <a:spcPct val="94000"/>
              </a:lnSpc>
              <a:spcBef>
                <a:spcPts val="0"/>
              </a:spcBef>
              <a:buClr>
                <a:schemeClr val="dk1"/>
              </a:buClr>
              <a:buSzPct val="91666"/>
              <a:buFont typeface="Arial"/>
              <a:buNone/>
            </a:pPr>
            <a:r>
              <a:rPr lang="en" sz="1200" b="1" dirty="0">
                <a:solidFill>
                  <a:srgbClr val="D0322C"/>
                </a:solidFill>
              </a:rPr>
              <a:t>Similar Homes For SALE Now</a:t>
            </a:r>
          </a:p>
          <a:p>
            <a:pPr lvl="0" rtl="0">
              <a:lnSpc>
                <a:spcPct val="94000"/>
              </a:lnSpc>
              <a:spcBef>
                <a:spcPts val="0"/>
              </a:spcBef>
              <a:buClr>
                <a:schemeClr val="dk1"/>
              </a:buClr>
              <a:buSzPct val="100000"/>
              <a:buFont typeface="Arial"/>
              <a:buNone/>
            </a:pPr>
            <a:r>
              <a:rPr lang="en" sz="1100" b="1" dirty="0">
                <a:solidFill>
                  <a:schemeClr val="dk2"/>
                </a:solidFill>
              </a:rPr>
              <a:t>These tell us what </a:t>
            </a:r>
            <a:r>
              <a:rPr lang="en" sz="1100" b="1" dirty="0" smtClean="0">
                <a:solidFill>
                  <a:schemeClr val="dk2"/>
                </a:solidFill>
              </a:rPr>
              <a:t>else is competing for your offer. </a:t>
            </a:r>
            <a:r>
              <a:rPr lang="en" sz="1100" b="1" dirty="0">
                <a:solidFill>
                  <a:schemeClr val="dk2"/>
                </a:solidFill>
              </a:rPr>
              <a:t>Buyers will compare the price </a:t>
            </a:r>
            <a:r>
              <a:rPr lang="en" sz="1100" b="1" dirty="0" smtClean="0">
                <a:solidFill>
                  <a:schemeClr val="dk2"/>
                </a:solidFill>
              </a:rPr>
              <a:t>of </a:t>
            </a:r>
            <a:r>
              <a:rPr lang="en" sz="1100" b="1" dirty="0">
                <a:solidFill>
                  <a:schemeClr val="dk2"/>
                </a:solidFill>
              </a:rPr>
              <a:t>these homes along with their selling features, extras and location.</a:t>
            </a:r>
          </a:p>
          <a:p>
            <a:pPr lvl="0" rtl="0">
              <a:lnSpc>
                <a:spcPct val="94000"/>
              </a:lnSpc>
              <a:spcBef>
                <a:spcPts val="0"/>
              </a:spcBef>
              <a:buClr>
                <a:schemeClr val="dk1"/>
              </a:buClr>
              <a:buSzPct val="100000"/>
              <a:buFont typeface="Arial"/>
              <a:buNone/>
            </a:pPr>
            <a:r>
              <a:rPr lang="en" sz="1100" dirty="0">
                <a:solidFill>
                  <a:schemeClr val="dk2"/>
                </a:solidFill>
              </a:rPr>
              <a:t> </a:t>
            </a:r>
          </a:p>
          <a:p>
            <a:pPr lvl="0" rtl="0">
              <a:lnSpc>
                <a:spcPct val="94000"/>
              </a:lnSpc>
              <a:spcBef>
                <a:spcPts val="0"/>
              </a:spcBef>
              <a:buClr>
                <a:schemeClr val="dk1"/>
              </a:buClr>
              <a:buSzPct val="91666"/>
              <a:buFont typeface="Arial"/>
              <a:buNone/>
            </a:pPr>
            <a:r>
              <a:rPr lang="en" sz="1200" b="1" dirty="0">
                <a:solidFill>
                  <a:srgbClr val="D0322C"/>
                </a:solidFill>
              </a:rPr>
              <a:t>Similar Homes That Did Not SELL</a:t>
            </a:r>
          </a:p>
          <a:p>
            <a:pPr lvl="0" rtl="0">
              <a:lnSpc>
                <a:spcPct val="94000"/>
              </a:lnSpc>
              <a:spcBef>
                <a:spcPts val="0"/>
              </a:spcBef>
              <a:buClr>
                <a:schemeClr val="dk1"/>
              </a:buClr>
              <a:buSzPct val="100000"/>
              <a:buFont typeface="Arial"/>
              <a:buNone/>
            </a:pPr>
            <a:r>
              <a:rPr lang="en" sz="1100" b="1" dirty="0">
                <a:solidFill>
                  <a:schemeClr val="dk2"/>
                </a:solidFill>
              </a:rPr>
              <a:t>These illustrate possible problems or </a:t>
            </a:r>
            <a:r>
              <a:rPr lang="en" sz="1100" b="1" dirty="0" smtClean="0">
                <a:solidFill>
                  <a:schemeClr val="dk2"/>
                </a:solidFill>
              </a:rPr>
              <a:t>overpricing or unique features that negatively affected the saleability of the home.</a:t>
            </a:r>
          </a:p>
          <a:p>
            <a:pPr lvl="0" rtl="0">
              <a:lnSpc>
                <a:spcPct val="94000"/>
              </a:lnSpc>
              <a:spcBef>
                <a:spcPts val="0"/>
              </a:spcBef>
              <a:buClr>
                <a:schemeClr val="dk1"/>
              </a:buClr>
              <a:buSzPct val="100000"/>
              <a:buFont typeface="Arial"/>
              <a:buNone/>
            </a:pPr>
            <a:endParaRPr lang="en" sz="1100" b="1" dirty="0" smtClean="0">
              <a:solidFill>
                <a:schemeClr val="dk2"/>
              </a:solidFill>
            </a:endParaRPr>
          </a:p>
          <a:p>
            <a:pPr lvl="0" rtl="0">
              <a:lnSpc>
                <a:spcPct val="94000"/>
              </a:lnSpc>
              <a:spcBef>
                <a:spcPts val="0"/>
              </a:spcBef>
              <a:buClr>
                <a:schemeClr val="dk1"/>
              </a:buClr>
              <a:buSzPct val="100000"/>
              <a:buFont typeface="Arial"/>
              <a:buNone/>
            </a:pPr>
            <a:r>
              <a:rPr lang="en" sz="1100" b="1" dirty="0" smtClean="0">
                <a:solidFill>
                  <a:schemeClr val="dk2"/>
                </a:solidFill>
              </a:rPr>
              <a:t>Our goal is to help you understand how the </a:t>
            </a:r>
            <a:r>
              <a:rPr lang="en" sz="1100" b="1" dirty="0" smtClean="0">
                <a:solidFill>
                  <a:schemeClr val="tx2"/>
                </a:solidFill>
              </a:rPr>
              <a:t>property</a:t>
            </a:r>
            <a:r>
              <a:rPr lang="en" sz="1100" b="1" dirty="0" smtClean="0">
                <a:solidFill>
                  <a:schemeClr val="dk2"/>
                </a:solidFill>
              </a:rPr>
              <a:t> you are </a:t>
            </a:r>
            <a:r>
              <a:rPr lang="en" sz="1100" b="1" dirty="0" smtClean="0">
                <a:solidFill>
                  <a:schemeClr val="tx2"/>
                </a:solidFill>
              </a:rPr>
              <a:t>interested in fits in to the current </a:t>
            </a:r>
            <a:r>
              <a:rPr lang="en" sz="1100" b="1" dirty="0" smtClean="0">
                <a:solidFill>
                  <a:schemeClr val="dk2"/>
                </a:solidFill>
              </a:rPr>
              <a:t>real estate market.</a:t>
            </a:r>
            <a:r>
              <a:rPr lang="en" sz="1100" dirty="0" smtClean="0">
                <a:solidFill>
                  <a:schemeClr val="dk2"/>
                </a:solidFill>
              </a:rPr>
              <a:t>  </a:t>
            </a:r>
            <a:endParaRPr lang="en" sz="1100" dirty="0">
              <a:solidFill>
                <a:schemeClr val="dk2"/>
              </a:solidFill>
            </a:endParaRPr>
          </a:p>
          <a:p>
            <a:pPr lvl="0" rtl="0">
              <a:lnSpc>
                <a:spcPct val="94000"/>
              </a:lnSpc>
              <a:spcBef>
                <a:spcPts val="0"/>
              </a:spcBef>
              <a:buClr>
                <a:schemeClr val="dk1"/>
              </a:buClr>
              <a:buSzPct val="100000"/>
              <a:buFont typeface="Arial"/>
              <a:buNone/>
            </a:pPr>
            <a:r>
              <a:rPr lang="en" sz="1100" dirty="0">
                <a:solidFill>
                  <a:schemeClr val="dk1"/>
                </a:solidFill>
              </a:rPr>
              <a:t> </a:t>
            </a:r>
          </a:p>
          <a:p>
            <a:pPr lvl="0" rtl="0">
              <a:lnSpc>
                <a:spcPct val="94000"/>
              </a:lnSpc>
              <a:spcBef>
                <a:spcPts val="0"/>
              </a:spcBef>
              <a:buClr>
                <a:schemeClr val="dk1"/>
              </a:buClr>
              <a:buFont typeface="Arial"/>
              <a:buNone/>
            </a:pPr>
            <a:endParaRPr sz="1100" dirty="0">
              <a:solidFill>
                <a:schemeClr val="dk1"/>
              </a:solidFill>
            </a:endParaRPr>
          </a:p>
          <a:p>
            <a:pPr lvl="0" rtl="0">
              <a:lnSpc>
                <a:spcPct val="115000"/>
              </a:lnSpc>
              <a:spcBef>
                <a:spcPts val="0"/>
              </a:spcBef>
              <a:buClr>
                <a:schemeClr val="dk1"/>
              </a:buClr>
              <a:buSzPct val="100000"/>
              <a:buFont typeface="Arial"/>
              <a:buNone/>
            </a:pPr>
            <a:r>
              <a:rPr lang="en" sz="1100" dirty="0">
                <a:solidFill>
                  <a:schemeClr val="dk1"/>
                </a:solidFill>
              </a:rPr>
              <a:t> </a:t>
            </a:r>
          </a:p>
          <a:p>
            <a:pPr lvl="0" rtl="0">
              <a:spcBef>
                <a:spcPts val="0"/>
              </a:spcBef>
              <a:buNone/>
            </a:pPr>
            <a:endParaRPr sz="1200" b="1" dirty="0">
              <a:solidFill>
                <a:srgbClr val="D0322C"/>
              </a:solidFill>
            </a:endParaRPr>
          </a:p>
        </p:txBody>
      </p:sp>
      <p:pic>
        <p:nvPicPr>
          <p:cNvPr id="107" name="Shape 107"/>
          <p:cNvPicPr preferRelativeResize="0"/>
          <p:nvPr/>
        </p:nvPicPr>
        <p:blipFill>
          <a:blip r:embed="rId4">
            <a:alphaModFix/>
          </a:blip>
          <a:stretch>
            <a:fillRect/>
          </a:stretch>
        </p:blipFill>
        <p:spPr>
          <a:xfrm>
            <a:off x="689478" y="5173578"/>
            <a:ext cx="485324" cy="485324"/>
          </a:xfrm>
          <a:prstGeom prst="rect">
            <a:avLst/>
          </a:prstGeom>
          <a:noFill/>
          <a:ln>
            <a:noFill/>
          </a:ln>
        </p:spPr>
      </p:pic>
      <p:sp>
        <p:nvSpPr>
          <p:cNvPr id="108" name="Shape 108"/>
          <p:cNvSpPr txBox="1"/>
          <p:nvPr/>
        </p:nvSpPr>
        <p:spPr>
          <a:xfrm>
            <a:off x="1174802" y="5146090"/>
            <a:ext cx="3455400" cy="540299"/>
          </a:xfrm>
          <a:prstGeom prst="rect">
            <a:avLst/>
          </a:prstGeom>
          <a:noFill/>
          <a:ln>
            <a:noFill/>
          </a:ln>
        </p:spPr>
        <p:txBody>
          <a:bodyPr lIns="91425" tIns="91425" rIns="91425" bIns="91425" anchor="t" anchorCtr="0">
            <a:noAutofit/>
          </a:bodyPr>
          <a:lstStyle/>
          <a:p>
            <a:pPr lvl="0" rtl="0">
              <a:spcBef>
                <a:spcPts val="0"/>
              </a:spcBef>
              <a:buNone/>
            </a:pPr>
            <a:r>
              <a:rPr lang="en" sz="2400" dirty="0">
                <a:latin typeface="Impact"/>
                <a:ea typeface="Impact"/>
                <a:cs typeface="Impact"/>
                <a:sym typeface="Impact"/>
              </a:rPr>
              <a:t>Tips</a:t>
            </a:r>
          </a:p>
        </p:txBody>
      </p:sp>
      <p:cxnSp>
        <p:nvCxnSpPr>
          <p:cNvPr id="109" name="Shape 109"/>
          <p:cNvCxnSpPr/>
          <p:nvPr/>
        </p:nvCxnSpPr>
        <p:spPr>
          <a:xfrm rot="10800000" flipH="1">
            <a:off x="2076100" y="5416240"/>
            <a:ext cx="5150099" cy="11100"/>
          </a:xfrm>
          <a:prstGeom prst="straightConnector1">
            <a:avLst/>
          </a:prstGeom>
          <a:noFill/>
          <a:ln w="152400" cap="flat">
            <a:solidFill>
              <a:srgbClr val="999999"/>
            </a:solidFill>
            <a:prstDash val="solid"/>
            <a:round/>
            <a:headEnd type="none" w="lg" len="lg"/>
            <a:tailEnd type="none" w="lg" len="lg"/>
          </a:ln>
        </p:spPr>
      </p:cxnSp>
      <p:sp>
        <p:nvSpPr>
          <p:cNvPr id="110" name="Shape 110"/>
          <p:cNvSpPr txBox="1"/>
          <p:nvPr/>
        </p:nvSpPr>
        <p:spPr>
          <a:xfrm>
            <a:off x="346596" y="5800900"/>
            <a:ext cx="7130699" cy="2151599"/>
          </a:xfrm>
          <a:prstGeom prst="rect">
            <a:avLst/>
          </a:prstGeom>
          <a:noFill/>
          <a:ln>
            <a:noFill/>
          </a:ln>
        </p:spPr>
        <p:txBody>
          <a:bodyPr lIns="91425" tIns="91425" rIns="91425" bIns="91425" anchor="t" anchorCtr="0">
            <a:noAutofit/>
          </a:bodyPr>
          <a:lstStyle/>
          <a:p>
            <a:pPr lvl="0" rtl="0">
              <a:lnSpc>
                <a:spcPct val="94000"/>
              </a:lnSpc>
              <a:spcBef>
                <a:spcPts val="0"/>
              </a:spcBef>
              <a:buClr>
                <a:schemeClr val="dk1"/>
              </a:buClr>
              <a:buSzPct val="100000"/>
              <a:buFont typeface="Arial"/>
              <a:buNone/>
            </a:pPr>
            <a:r>
              <a:rPr lang="en" sz="1100" b="1" dirty="0" smtClean="0">
                <a:solidFill>
                  <a:schemeClr val="dk2"/>
                </a:solidFill>
              </a:rPr>
              <a:t>Ask about how your negotiating strategy fits in with </a:t>
            </a:r>
          </a:p>
          <a:p>
            <a:pPr lvl="0" rtl="0">
              <a:lnSpc>
                <a:spcPct val="94000"/>
              </a:lnSpc>
              <a:spcBef>
                <a:spcPts val="0"/>
              </a:spcBef>
              <a:buClr>
                <a:schemeClr val="dk1"/>
              </a:buClr>
              <a:buSzPct val="100000"/>
              <a:buFont typeface="Arial"/>
              <a:buNone/>
            </a:pPr>
            <a:r>
              <a:rPr lang="en" sz="1100" b="1" dirty="0" smtClean="0">
                <a:solidFill>
                  <a:schemeClr val="dk2"/>
                </a:solidFill>
              </a:rPr>
              <a:t>avoiding multiple offers.</a:t>
            </a:r>
            <a:endParaRPr lang="en" sz="1100" b="1" dirty="0">
              <a:solidFill>
                <a:schemeClr val="dk2"/>
              </a:solidFill>
            </a:endParaRPr>
          </a:p>
          <a:p>
            <a:pPr>
              <a:lnSpc>
                <a:spcPct val="94000"/>
              </a:lnSpc>
              <a:buClr>
                <a:schemeClr val="dk1"/>
              </a:buClr>
              <a:buSzPct val="100000"/>
            </a:pPr>
            <a:endParaRPr lang="en" sz="1100" b="1" dirty="0" smtClean="0">
              <a:solidFill>
                <a:schemeClr val="dk2"/>
              </a:solidFill>
            </a:endParaRPr>
          </a:p>
          <a:p>
            <a:pPr>
              <a:lnSpc>
                <a:spcPct val="94000"/>
              </a:lnSpc>
              <a:buClr>
                <a:schemeClr val="dk1"/>
              </a:buClr>
              <a:buSzPct val="100000"/>
            </a:pPr>
            <a:r>
              <a:rPr lang="en" sz="1100" b="1" dirty="0" smtClean="0">
                <a:solidFill>
                  <a:schemeClr val="dk2"/>
                </a:solidFill>
              </a:rPr>
              <a:t>Do </a:t>
            </a:r>
            <a:r>
              <a:rPr lang="en" sz="1100" b="1" dirty="0">
                <a:solidFill>
                  <a:schemeClr val="dk2"/>
                </a:solidFill>
              </a:rPr>
              <a:t>you need to have this home no matter what?</a:t>
            </a:r>
          </a:p>
          <a:p>
            <a:pPr lvl="0" rtl="0">
              <a:lnSpc>
                <a:spcPct val="94000"/>
              </a:lnSpc>
              <a:spcBef>
                <a:spcPts val="0"/>
              </a:spcBef>
              <a:buClr>
                <a:schemeClr val="dk1"/>
              </a:buClr>
              <a:buSzPct val="100000"/>
              <a:buFont typeface="Arial"/>
              <a:buNone/>
            </a:pPr>
            <a:r>
              <a:rPr lang="en" sz="1100" b="1" dirty="0" smtClean="0">
                <a:solidFill>
                  <a:schemeClr val="dk2"/>
                </a:solidFill>
              </a:rPr>
              <a:t> </a:t>
            </a:r>
            <a:endParaRPr lang="en" sz="1100" b="1" dirty="0">
              <a:solidFill>
                <a:schemeClr val="dk2"/>
              </a:solidFill>
            </a:endParaRPr>
          </a:p>
          <a:p>
            <a:pPr lvl="0" rtl="0">
              <a:lnSpc>
                <a:spcPct val="94000"/>
              </a:lnSpc>
              <a:spcBef>
                <a:spcPts val="0"/>
              </a:spcBef>
              <a:buClr>
                <a:schemeClr val="dk1"/>
              </a:buClr>
              <a:buSzPct val="100000"/>
              <a:buFont typeface="Arial"/>
              <a:buNone/>
            </a:pPr>
            <a:r>
              <a:rPr lang="en" sz="1100" b="1" dirty="0">
                <a:solidFill>
                  <a:schemeClr val="dk2"/>
                </a:solidFill>
              </a:rPr>
              <a:t>Try to avoid getting too emotionally involved.</a:t>
            </a:r>
          </a:p>
          <a:p>
            <a:pPr lvl="0" rtl="0">
              <a:lnSpc>
                <a:spcPct val="94000"/>
              </a:lnSpc>
              <a:spcBef>
                <a:spcPts val="0"/>
              </a:spcBef>
              <a:buClr>
                <a:schemeClr val="dk1"/>
              </a:buClr>
              <a:buFont typeface="Arial"/>
              <a:buNone/>
            </a:pPr>
            <a:endParaRPr sz="1100" b="1" dirty="0">
              <a:solidFill>
                <a:schemeClr val="tx2"/>
              </a:solidFill>
            </a:endParaRPr>
          </a:p>
          <a:p>
            <a:pPr lvl="0" rtl="0">
              <a:lnSpc>
                <a:spcPct val="94000"/>
              </a:lnSpc>
              <a:spcBef>
                <a:spcPts val="0"/>
              </a:spcBef>
              <a:buNone/>
            </a:pPr>
            <a:r>
              <a:rPr lang="en-CA" sz="1100" b="1" dirty="0" smtClean="0">
                <a:solidFill>
                  <a:schemeClr val="tx2"/>
                </a:solidFill>
              </a:rPr>
              <a:t>Don’t focus on the cosmetics of a home.  Look past</a:t>
            </a:r>
          </a:p>
          <a:p>
            <a:pPr lvl="0" rtl="0">
              <a:lnSpc>
                <a:spcPct val="94000"/>
              </a:lnSpc>
              <a:spcBef>
                <a:spcPts val="0"/>
              </a:spcBef>
              <a:buNone/>
            </a:pPr>
            <a:r>
              <a:rPr lang="en-CA" sz="1100" b="1" dirty="0">
                <a:solidFill>
                  <a:schemeClr val="tx2"/>
                </a:solidFill>
              </a:rPr>
              <a:t>w</a:t>
            </a:r>
            <a:r>
              <a:rPr lang="en-CA" sz="1100" b="1" dirty="0" smtClean="0">
                <a:solidFill>
                  <a:schemeClr val="tx2"/>
                </a:solidFill>
              </a:rPr>
              <a:t>allpaper and carpet, and consider things like the </a:t>
            </a:r>
          </a:p>
          <a:p>
            <a:pPr lvl="0" rtl="0">
              <a:lnSpc>
                <a:spcPct val="94000"/>
              </a:lnSpc>
              <a:spcBef>
                <a:spcPts val="0"/>
              </a:spcBef>
              <a:buNone/>
            </a:pPr>
            <a:r>
              <a:rPr lang="en-CA" sz="1100" b="1" dirty="0">
                <a:solidFill>
                  <a:schemeClr val="tx2"/>
                </a:solidFill>
              </a:rPr>
              <a:t>o</a:t>
            </a:r>
            <a:r>
              <a:rPr lang="en-CA" sz="1100" b="1" dirty="0" smtClean="0">
                <a:solidFill>
                  <a:schemeClr val="tx2"/>
                </a:solidFill>
              </a:rPr>
              <a:t>verall layout of the home, condition of the structure.</a:t>
            </a:r>
          </a:p>
          <a:p>
            <a:pPr lvl="0" rtl="0">
              <a:lnSpc>
                <a:spcPct val="94000"/>
              </a:lnSpc>
              <a:spcBef>
                <a:spcPts val="0"/>
              </a:spcBef>
              <a:buNone/>
            </a:pPr>
            <a:r>
              <a:rPr lang="en-CA" sz="1100" b="1" dirty="0">
                <a:solidFill>
                  <a:schemeClr val="tx2"/>
                </a:solidFill>
              </a:rPr>
              <a:t>a</a:t>
            </a:r>
            <a:r>
              <a:rPr lang="en-CA" sz="1100" b="1" dirty="0" smtClean="0">
                <a:solidFill>
                  <a:schemeClr val="tx2"/>
                </a:solidFill>
              </a:rPr>
              <a:t>nd age of the systems running the home.</a:t>
            </a:r>
            <a:endParaRPr sz="1100" b="1" dirty="0">
              <a:solidFill>
                <a:schemeClr val="tx2"/>
              </a:solidFill>
            </a:endParaRPr>
          </a:p>
          <a:p>
            <a:pPr lvl="0" rtl="0">
              <a:lnSpc>
                <a:spcPct val="94000"/>
              </a:lnSpc>
              <a:spcBef>
                <a:spcPts val="0"/>
              </a:spcBef>
              <a:buClr>
                <a:schemeClr val="dk1"/>
              </a:buClr>
              <a:buFont typeface="Arial"/>
              <a:buNone/>
            </a:pPr>
            <a:endParaRPr sz="1100" dirty="0">
              <a:solidFill>
                <a:schemeClr val="dk2"/>
              </a:solidFill>
            </a:endParaRPr>
          </a:p>
          <a:p>
            <a:pPr lvl="0" rtl="0">
              <a:lnSpc>
                <a:spcPct val="94000"/>
              </a:lnSpc>
              <a:spcBef>
                <a:spcPts val="0"/>
              </a:spcBef>
              <a:buClr>
                <a:schemeClr val="dk1"/>
              </a:buClr>
              <a:buSzPct val="100000"/>
              <a:buFont typeface="Arial"/>
              <a:buNone/>
            </a:pPr>
            <a:r>
              <a:rPr lang="en" sz="1100" dirty="0">
                <a:solidFill>
                  <a:schemeClr val="dk1"/>
                </a:solidFill>
              </a:rPr>
              <a:t> </a:t>
            </a:r>
          </a:p>
          <a:p>
            <a:pPr lvl="0" rtl="0">
              <a:lnSpc>
                <a:spcPct val="94000"/>
              </a:lnSpc>
              <a:spcBef>
                <a:spcPts val="0"/>
              </a:spcBef>
              <a:buClr>
                <a:schemeClr val="dk1"/>
              </a:buClr>
              <a:buFont typeface="Arial"/>
              <a:buNone/>
            </a:pPr>
            <a:endParaRPr sz="1100" dirty="0">
              <a:solidFill>
                <a:schemeClr val="dk2"/>
              </a:solidFill>
            </a:endParaRPr>
          </a:p>
          <a:p>
            <a:pPr lvl="0" rtl="0">
              <a:lnSpc>
                <a:spcPct val="115000"/>
              </a:lnSpc>
              <a:spcBef>
                <a:spcPts val="0"/>
              </a:spcBef>
              <a:buClr>
                <a:schemeClr val="dk1"/>
              </a:buClr>
              <a:buSzPct val="100000"/>
              <a:buFont typeface="Arial"/>
              <a:buNone/>
            </a:pPr>
            <a:r>
              <a:rPr lang="en" sz="1100" dirty="0">
                <a:solidFill>
                  <a:schemeClr val="dk1"/>
                </a:solidFill>
              </a:rPr>
              <a:t> </a:t>
            </a:r>
          </a:p>
          <a:p>
            <a:pPr lvl="0" rtl="0">
              <a:spcBef>
                <a:spcPts val="0"/>
              </a:spcBef>
              <a:buNone/>
            </a:pPr>
            <a:endParaRPr dirty="0"/>
          </a:p>
        </p:txBody>
      </p:sp>
      <p:pic>
        <p:nvPicPr>
          <p:cNvPr id="9" name="Picture 8"/>
          <p:cNvPicPr>
            <a:picLocks noChangeAspect="1"/>
          </p:cNvPicPr>
          <p:nvPr/>
        </p:nvPicPr>
        <p:blipFill>
          <a:blip r:embed="rId5"/>
          <a:stretch>
            <a:fillRect/>
          </a:stretch>
        </p:blipFill>
        <p:spPr>
          <a:xfrm>
            <a:off x="405474" y="8223724"/>
            <a:ext cx="2933700" cy="1495425"/>
          </a:xfrm>
          <a:prstGeom prst="rect">
            <a:avLst/>
          </a:prstGeom>
        </p:spPr>
      </p:pic>
      <p:sp>
        <p:nvSpPr>
          <p:cNvPr id="10" name="TextBox 9"/>
          <p:cNvSpPr txBox="1"/>
          <p:nvPr/>
        </p:nvSpPr>
        <p:spPr>
          <a:xfrm>
            <a:off x="4083721" y="8733174"/>
            <a:ext cx="2883137" cy="738664"/>
          </a:xfrm>
          <a:prstGeom prst="rect">
            <a:avLst/>
          </a:prstGeom>
          <a:solidFill>
            <a:schemeClr val="lt1"/>
          </a:solidFill>
          <a:scene3d>
            <a:camera prst="orthographicFront"/>
            <a:lightRig rig="threePt" dir="t"/>
          </a:scene3d>
          <a:sp3d extrusionH="76200" prstMaterial="matte">
            <a:bevelT w="127000"/>
            <a:bevelB w="95250"/>
            <a:extrusionClr>
              <a:schemeClr val="tx1"/>
            </a:extrusionClr>
          </a:sp3d>
        </p:spPr>
        <p:txBody>
          <a:bodyPr wrap="square" rtlCol="0">
            <a:spAutoFit/>
          </a:bodyPr>
          <a:lstStyle/>
          <a:p>
            <a:pPr algn="r"/>
            <a:r>
              <a:rPr lang="en-CA" b="1" dirty="0" smtClean="0">
                <a:solidFill>
                  <a:schemeClr val="tx1"/>
                </a:solidFill>
              </a:rPr>
              <a:t>530 Main St, Winchester</a:t>
            </a:r>
          </a:p>
          <a:p>
            <a:pPr algn="r"/>
            <a:r>
              <a:rPr lang="en-CA" b="1" dirty="0" smtClean="0">
                <a:solidFill>
                  <a:schemeClr val="tx1"/>
                </a:solidFill>
              </a:rPr>
              <a:t>Office: (613) 774-4253</a:t>
            </a:r>
          </a:p>
          <a:p>
            <a:pPr algn="r"/>
            <a:r>
              <a:rPr lang="en-CA" b="1" dirty="0" smtClean="0">
                <a:solidFill>
                  <a:schemeClr val="tx1"/>
                </a:solidFill>
              </a:rPr>
              <a:t>www.oldford.ca</a:t>
            </a:r>
            <a:endParaRPr lang="en-CA" b="1" dirty="0">
              <a:solidFill>
                <a:schemeClr val="tx1"/>
              </a:solidFill>
            </a:endParaRPr>
          </a:p>
        </p:txBody>
      </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15"/>
        <p:cNvGrpSpPr/>
        <p:nvPr/>
      </p:nvGrpSpPr>
      <p:grpSpPr>
        <a:xfrm>
          <a:off x="0" y="0"/>
          <a:ext cx="0" cy="0"/>
          <a:chOff x="0" y="0"/>
          <a:chExt cx="0" cy="0"/>
        </a:xfrm>
      </p:grpSpPr>
      <p:pic>
        <p:nvPicPr>
          <p:cNvPr id="116" name="Shape 116"/>
          <p:cNvPicPr preferRelativeResize="0"/>
          <p:nvPr/>
        </p:nvPicPr>
        <p:blipFill>
          <a:blip r:embed="rId3">
            <a:alphaModFix/>
          </a:blip>
          <a:stretch>
            <a:fillRect/>
          </a:stretch>
        </p:blipFill>
        <p:spPr>
          <a:xfrm>
            <a:off x="3391159" y="1703391"/>
            <a:ext cx="4103948" cy="6148375"/>
          </a:xfrm>
          <a:prstGeom prst="rect">
            <a:avLst/>
          </a:prstGeom>
          <a:noFill/>
          <a:ln>
            <a:noFill/>
          </a:ln>
        </p:spPr>
      </p:pic>
      <p:sp>
        <p:nvSpPr>
          <p:cNvPr id="117" name="Shape 117"/>
          <p:cNvSpPr txBox="1">
            <a:spLocks noGrp="1"/>
          </p:cNvSpPr>
          <p:nvPr>
            <p:ph type="title"/>
          </p:nvPr>
        </p:nvSpPr>
        <p:spPr>
          <a:xfrm>
            <a:off x="176851" y="731480"/>
            <a:ext cx="7130699" cy="307499"/>
          </a:xfrm>
          <a:prstGeom prst="rect">
            <a:avLst/>
          </a:prstGeom>
        </p:spPr>
        <p:txBody>
          <a:bodyPr lIns="91425" tIns="91425" rIns="91425" bIns="91425" anchor="ctr" anchorCtr="0">
            <a:noAutofit/>
          </a:bodyPr>
          <a:lstStyle/>
          <a:p>
            <a:pPr lvl="0" rtl="0">
              <a:spcBef>
                <a:spcPts val="0"/>
              </a:spcBef>
              <a:buClr>
                <a:schemeClr val="dk1"/>
              </a:buClr>
              <a:buSzPct val="45833"/>
              <a:buFont typeface="Arial"/>
              <a:buNone/>
            </a:pPr>
            <a:r>
              <a:rPr lang="en" sz="2400" dirty="0">
                <a:solidFill>
                  <a:srgbClr val="A6A6A6"/>
                </a:solidFill>
              </a:rPr>
              <a:t>STEP 6 |   </a:t>
            </a:r>
            <a:r>
              <a:rPr lang="en" sz="2400" dirty="0">
                <a:solidFill>
                  <a:srgbClr val="D0322C"/>
                </a:solidFill>
              </a:rPr>
              <a:t>Preparing An Offer</a:t>
            </a:r>
          </a:p>
          <a:p>
            <a:pPr lvl="0" rtl="0">
              <a:spcBef>
                <a:spcPts val="0"/>
              </a:spcBef>
              <a:buClr>
                <a:schemeClr val="dk1"/>
              </a:buClr>
              <a:buSzPct val="100000"/>
              <a:buFont typeface="Arial"/>
              <a:buNone/>
            </a:pPr>
            <a:r>
              <a:rPr lang="en" sz="1100" dirty="0">
                <a:solidFill>
                  <a:schemeClr val="dk1"/>
                </a:solidFill>
              </a:rPr>
              <a:t> </a:t>
            </a:r>
          </a:p>
          <a:p>
            <a:pPr lvl="0" rtl="0">
              <a:spcBef>
                <a:spcPts val="0"/>
              </a:spcBef>
              <a:buNone/>
            </a:pPr>
            <a:endParaRPr sz="2400" dirty="0">
              <a:solidFill>
                <a:srgbClr val="A6A6A6"/>
              </a:solidFill>
            </a:endParaRPr>
          </a:p>
        </p:txBody>
      </p:sp>
      <p:sp>
        <p:nvSpPr>
          <p:cNvPr id="118" name="Shape 118"/>
          <p:cNvSpPr txBox="1">
            <a:spLocks noGrp="1"/>
          </p:cNvSpPr>
          <p:nvPr>
            <p:ph type="body" idx="1"/>
          </p:nvPr>
        </p:nvSpPr>
        <p:spPr>
          <a:xfrm>
            <a:off x="176851" y="1038979"/>
            <a:ext cx="6995100" cy="7477199"/>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endParaRPr lang="en" sz="1200" b="1" dirty="0" smtClean="0">
              <a:solidFill>
                <a:srgbClr val="D0322C"/>
              </a:solidFill>
              <a:latin typeface="Arial" panose="020B0604020202020204" pitchFamily="34" charset="0"/>
              <a:cs typeface="Arial" panose="020B0604020202020204" pitchFamily="34" charset="0"/>
            </a:endParaRPr>
          </a:p>
          <a:p>
            <a:pPr lvl="0" rtl="0">
              <a:spcBef>
                <a:spcPts val="0"/>
              </a:spcBef>
              <a:buClr>
                <a:schemeClr val="dk1"/>
              </a:buClr>
              <a:buSzPct val="91666"/>
              <a:buFont typeface="Arial"/>
              <a:buNone/>
            </a:pPr>
            <a:endParaRPr lang="en" sz="1200" b="1" dirty="0">
              <a:solidFill>
                <a:srgbClr val="D0322C"/>
              </a:solidFill>
              <a:latin typeface="Arial" panose="020B0604020202020204" pitchFamily="34" charset="0"/>
              <a:cs typeface="Arial" panose="020B0604020202020204" pitchFamily="34" charset="0"/>
            </a:endParaRPr>
          </a:p>
          <a:p>
            <a:pPr lvl="0" rtl="0">
              <a:spcBef>
                <a:spcPts val="0"/>
              </a:spcBef>
              <a:buClr>
                <a:schemeClr val="dk1"/>
              </a:buClr>
              <a:buSzPct val="91666"/>
              <a:buFont typeface="Arial"/>
              <a:buNone/>
            </a:pPr>
            <a:endParaRPr lang="en" sz="1200" b="1" dirty="0" smtClean="0">
              <a:solidFill>
                <a:srgbClr val="D0322C"/>
              </a:solidFill>
              <a:latin typeface="Arial" panose="020B0604020202020204" pitchFamily="34" charset="0"/>
              <a:cs typeface="Arial" panose="020B0604020202020204" pitchFamily="34" charset="0"/>
            </a:endParaRPr>
          </a:p>
          <a:p>
            <a:pPr lvl="0" rtl="0">
              <a:spcBef>
                <a:spcPts val="0"/>
              </a:spcBef>
              <a:buClr>
                <a:schemeClr val="dk1"/>
              </a:buClr>
              <a:buSzPct val="91666"/>
              <a:buFont typeface="Arial"/>
              <a:buNone/>
            </a:pPr>
            <a:r>
              <a:rPr lang="en" sz="1400" b="1" dirty="0" smtClean="0">
                <a:solidFill>
                  <a:srgbClr val="D0322C"/>
                </a:solidFill>
                <a:latin typeface="Arial" panose="020B0604020202020204" pitchFamily="34" charset="0"/>
                <a:cs typeface="Arial" panose="020B0604020202020204" pitchFamily="34" charset="0"/>
              </a:rPr>
              <a:t>Price</a:t>
            </a:r>
            <a:endParaRPr lang="en" sz="1400" b="1" dirty="0">
              <a:solidFill>
                <a:srgbClr val="D0322C"/>
              </a:solidFill>
              <a:latin typeface="Arial" panose="020B0604020202020204" pitchFamily="34" charset="0"/>
              <a:cs typeface="Arial" panose="020B0604020202020204" pitchFamily="34" charset="0"/>
            </a:endParaRPr>
          </a:p>
          <a:p>
            <a:pPr lvl="0" rtl="0">
              <a:spcBef>
                <a:spcPts val="0"/>
              </a:spcBef>
              <a:buClr>
                <a:schemeClr val="dk1"/>
              </a:buClr>
              <a:buSzPct val="91666"/>
              <a:buFont typeface="Arial"/>
              <a:buNone/>
            </a:pPr>
            <a:endParaRPr lang="en" sz="1100" b="1" dirty="0" smtClean="0">
              <a:solidFill>
                <a:schemeClr val="dk2"/>
              </a:solidFill>
              <a:latin typeface="Arial" panose="020B0604020202020204" pitchFamily="34" charset="0"/>
              <a:cs typeface="Arial" panose="020B0604020202020204" pitchFamily="34" charset="0"/>
            </a:endParaRPr>
          </a:p>
          <a:p>
            <a:pPr lvl="0" rtl="0">
              <a:spcBef>
                <a:spcPts val="0"/>
              </a:spcBef>
              <a:buClr>
                <a:schemeClr val="dk1"/>
              </a:buClr>
              <a:buSzPct val="91666"/>
              <a:buFont typeface="Arial"/>
              <a:buNone/>
            </a:pPr>
            <a:r>
              <a:rPr lang="en" sz="1100" b="1" dirty="0" smtClean="0">
                <a:solidFill>
                  <a:schemeClr val="dk2"/>
                </a:solidFill>
                <a:latin typeface="Arial" panose="020B0604020202020204" pitchFamily="34" charset="0"/>
                <a:cs typeface="Arial" panose="020B0604020202020204" pitchFamily="34" charset="0"/>
              </a:rPr>
              <a:t>As discussed from comparable properties (Sold, For Sale, and Did Not Sell).</a:t>
            </a:r>
          </a:p>
          <a:p>
            <a:pPr lvl="0" rtl="0">
              <a:spcBef>
                <a:spcPts val="0"/>
              </a:spcBef>
              <a:buClr>
                <a:schemeClr val="dk1"/>
              </a:buClr>
              <a:buSzPct val="91666"/>
              <a:buFont typeface="Arial"/>
              <a:buNone/>
            </a:pPr>
            <a:r>
              <a:rPr lang="en" sz="1100" b="1" dirty="0" smtClean="0">
                <a:solidFill>
                  <a:schemeClr val="dk2"/>
                </a:solidFill>
                <a:latin typeface="Arial" panose="020B0604020202020204" pitchFamily="34" charset="0"/>
                <a:cs typeface="Arial" panose="020B0604020202020204" pitchFamily="34" charset="0"/>
              </a:rPr>
              <a:t>Keep in mind to price based on your negotiating strategy.</a:t>
            </a:r>
            <a:endParaRPr lang="en" sz="1100" b="1" dirty="0">
              <a:solidFill>
                <a:schemeClr val="dk2"/>
              </a:solidFill>
              <a:latin typeface="Arial" panose="020B0604020202020204" pitchFamily="34" charset="0"/>
              <a:cs typeface="Arial" panose="020B0604020202020204" pitchFamily="34" charset="0"/>
            </a:endParaRPr>
          </a:p>
          <a:p>
            <a:pPr lvl="0" rtl="0">
              <a:spcBef>
                <a:spcPts val="0"/>
              </a:spcBef>
              <a:buClr>
                <a:schemeClr val="dk1"/>
              </a:buClr>
              <a:buSzPct val="91666"/>
              <a:buFont typeface="Arial"/>
              <a:buNone/>
            </a:pPr>
            <a:r>
              <a:rPr lang="en" sz="1200" dirty="0">
                <a:solidFill>
                  <a:schemeClr val="dk2"/>
                </a:solidFill>
                <a:latin typeface="Arial" panose="020B0604020202020204" pitchFamily="34" charset="0"/>
                <a:cs typeface="Arial" panose="020B0604020202020204" pitchFamily="34" charset="0"/>
              </a:rPr>
              <a:t> </a:t>
            </a:r>
            <a:r>
              <a:rPr lang="en" sz="1200" dirty="0" smtClean="0">
                <a:solidFill>
                  <a:schemeClr val="dk2"/>
                </a:solidFill>
                <a:latin typeface="Arial" panose="020B0604020202020204" pitchFamily="34" charset="0"/>
                <a:cs typeface="Arial" panose="020B0604020202020204" pitchFamily="34" charset="0"/>
              </a:rPr>
              <a:t> </a:t>
            </a:r>
            <a:endParaRPr lang="en" sz="1200" dirty="0">
              <a:solidFill>
                <a:schemeClr val="dk2"/>
              </a:solidFill>
              <a:latin typeface="Arial" panose="020B0604020202020204" pitchFamily="34" charset="0"/>
              <a:cs typeface="Arial" panose="020B0604020202020204" pitchFamily="34" charset="0"/>
            </a:endParaRPr>
          </a:p>
          <a:p>
            <a:pPr lvl="0" rtl="0">
              <a:spcBef>
                <a:spcPts val="0"/>
              </a:spcBef>
              <a:buClr>
                <a:schemeClr val="dk1"/>
              </a:buClr>
              <a:buSzPct val="91666"/>
              <a:buFont typeface="Arial"/>
              <a:buNone/>
            </a:pPr>
            <a:r>
              <a:rPr lang="en" sz="1400" b="1" dirty="0" smtClean="0">
                <a:solidFill>
                  <a:srgbClr val="D0322C"/>
                </a:solidFill>
                <a:latin typeface="Arial" panose="020B0604020202020204" pitchFamily="34" charset="0"/>
                <a:cs typeface="Arial" panose="020B0604020202020204" pitchFamily="34" charset="0"/>
              </a:rPr>
              <a:t>Conditions</a:t>
            </a:r>
          </a:p>
          <a:p>
            <a:pPr lvl="0" rtl="0">
              <a:spcBef>
                <a:spcPts val="0"/>
              </a:spcBef>
              <a:buClr>
                <a:schemeClr val="dk1"/>
              </a:buClr>
              <a:buSzPct val="91666"/>
              <a:buFont typeface="Arial"/>
              <a:buNone/>
            </a:pPr>
            <a:endParaRPr lang="en" sz="1100" b="1" dirty="0" smtClean="0">
              <a:solidFill>
                <a:schemeClr val="tx2"/>
              </a:solidFill>
              <a:latin typeface="Arial" panose="020B0604020202020204" pitchFamily="34" charset="0"/>
              <a:cs typeface="Arial" panose="020B0604020202020204" pitchFamily="34" charset="0"/>
            </a:endParaRPr>
          </a:p>
          <a:p>
            <a:pPr lvl="0" rtl="0">
              <a:spcBef>
                <a:spcPts val="0"/>
              </a:spcBef>
              <a:buClr>
                <a:schemeClr val="dk1"/>
              </a:buClr>
              <a:buSzPct val="91666"/>
              <a:buFont typeface="Arial"/>
              <a:buNone/>
            </a:pPr>
            <a:r>
              <a:rPr lang="en" sz="1100" b="1" dirty="0" smtClean="0">
                <a:solidFill>
                  <a:schemeClr val="tx2"/>
                </a:solidFill>
                <a:latin typeface="Arial" panose="020B0604020202020204" pitchFamily="34" charset="0"/>
                <a:cs typeface="Arial" panose="020B0604020202020204" pitchFamily="34" charset="0"/>
              </a:rPr>
              <a:t>Customize your conditions in an offer to reflect your concerns.  </a:t>
            </a:r>
            <a:endParaRPr lang="en" sz="1100" b="1" dirty="0">
              <a:solidFill>
                <a:schemeClr val="tx2"/>
              </a:solidFill>
              <a:latin typeface="Arial" panose="020B0604020202020204" pitchFamily="34" charset="0"/>
              <a:cs typeface="Arial" panose="020B0604020202020204" pitchFamily="34" charset="0"/>
            </a:endParaRPr>
          </a:p>
          <a:p>
            <a:pPr lvl="0" rtl="0">
              <a:spcBef>
                <a:spcPts val="0"/>
              </a:spcBef>
              <a:buClr>
                <a:schemeClr val="dk1"/>
              </a:buClr>
              <a:buSzPct val="91666"/>
              <a:buFont typeface="Arial"/>
              <a:buNone/>
            </a:pPr>
            <a:r>
              <a:rPr lang="en" sz="1100" b="1" dirty="0" smtClean="0">
                <a:solidFill>
                  <a:schemeClr val="tx2"/>
                </a:solidFill>
                <a:latin typeface="Arial" panose="020B0604020202020204" pitchFamily="34" charset="0"/>
                <a:cs typeface="Arial" panose="020B0604020202020204" pitchFamily="34" charset="0"/>
              </a:rPr>
              <a:t>A typical offer may include conditions pertaining to Financing,</a:t>
            </a:r>
          </a:p>
          <a:p>
            <a:pPr lvl="0" rtl="0">
              <a:spcBef>
                <a:spcPts val="0"/>
              </a:spcBef>
              <a:buClr>
                <a:schemeClr val="dk1"/>
              </a:buClr>
              <a:buSzPct val="91666"/>
              <a:buFont typeface="Arial"/>
              <a:buNone/>
            </a:pPr>
            <a:r>
              <a:rPr lang="en" sz="1100" b="1" dirty="0" smtClean="0">
                <a:solidFill>
                  <a:schemeClr val="tx2"/>
                </a:solidFill>
                <a:latin typeface="Arial" panose="020B0604020202020204" pitchFamily="34" charset="0"/>
                <a:cs typeface="Arial" panose="020B0604020202020204" pitchFamily="34" charset="0"/>
              </a:rPr>
              <a:t>Inspections, Insurance</a:t>
            </a:r>
            <a:r>
              <a:rPr lang="en" sz="1100" b="1" dirty="0">
                <a:solidFill>
                  <a:schemeClr val="tx2"/>
                </a:solidFill>
                <a:latin typeface="Arial" panose="020B0604020202020204" pitchFamily="34" charset="0"/>
                <a:cs typeface="Arial" panose="020B0604020202020204" pitchFamily="34" charset="0"/>
              </a:rPr>
              <a:t>, Lawyer </a:t>
            </a:r>
            <a:r>
              <a:rPr lang="en" sz="1100" b="1" dirty="0" smtClean="0">
                <a:solidFill>
                  <a:schemeClr val="tx2"/>
                </a:solidFill>
                <a:latin typeface="Arial" panose="020B0604020202020204" pitchFamily="34" charset="0"/>
                <a:cs typeface="Arial" panose="020B0604020202020204" pitchFamily="34" charset="0"/>
              </a:rPr>
              <a:t>Approval,</a:t>
            </a:r>
          </a:p>
          <a:p>
            <a:pPr lvl="0" rtl="0">
              <a:spcBef>
                <a:spcPts val="0"/>
              </a:spcBef>
              <a:buClr>
                <a:schemeClr val="dk1"/>
              </a:buClr>
              <a:buSzPct val="91666"/>
              <a:buFont typeface="Arial"/>
              <a:buNone/>
            </a:pPr>
            <a:r>
              <a:rPr lang="en" sz="1100" b="1" dirty="0" smtClean="0">
                <a:solidFill>
                  <a:schemeClr val="tx2"/>
                </a:solidFill>
                <a:latin typeface="Arial" panose="020B0604020202020204" pitchFamily="34" charset="0"/>
                <a:cs typeface="Arial" panose="020B0604020202020204" pitchFamily="34" charset="0"/>
              </a:rPr>
              <a:t>Seller </a:t>
            </a:r>
            <a:r>
              <a:rPr lang="en" sz="1100" b="1" dirty="0">
                <a:solidFill>
                  <a:schemeClr val="tx2"/>
                </a:solidFill>
                <a:latin typeface="Arial" panose="020B0604020202020204" pitchFamily="34" charset="0"/>
                <a:cs typeface="Arial" panose="020B0604020202020204" pitchFamily="34" charset="0"/>
              </a:rPr>
              <a:t>Property Information Statement (SPIS</a:t>
            </a:r>
            <a:r>
              <a:rPr lang="en" sz="1100" b="1" dirty="0" smtClean="0">
                <a:solidFill>
                  <a:schemeClr val="tx2"/>
                </a:solidFill>
                <a:latin typeface="Arial" panose="020B0604020202020204" pitchFamily="34" charset="0"/>
                <a:cs typeface="Arial" panose="020B0604020202020204" pitchFamily="34" charset="0"/>
              </a:rPr>
              <a:t>),</a:t>
            </a:r>
          </a:p>
          <a:p>
            <a:pPr lvl="0" rtl="0">
              <a:spcBef>
                <a:spcPts val="0"/>
              </a:spcBef>
              <a:buClr>
                <a:schemeClr val="dk1"/>
              </a:buClr>
              <a:buSzPct val="91666"/>
              <a:buFont typeface="Arial"/>
              <a:buNone/>
            </a:pPr>
            <a:r>
              <a:rPr lang="en" sz="1100" b="1" dirty="0" smtClean="0">
                <a:solidFill>
                  <a:schemeClr val="tx2"/>
                </a:solidFill>
                <a:latin typeface="Arial" panose="020B0604020202020204" pitchFamily="34" charset="0"/>
                <a:cs typeface="Arial" panose="020B0604020202020204" pitchFamily="34" charset="0"/>
              </a:rPr>
              <a:t>Sale </a:t>
            </a:r>
            <a:r>
              <a:rPr lang="en" sz="1100" b="1" dirty="0">
                <a:solidFill>
                  <a:schemeClr val="tx2"/>
                </a:solidFill>
                <a:latin typeface="Arial" panose="020B0604020202020204" pitchFamily="34" charset="0"/>
                <a:cs typeface="Arial" panose="020B0604020202020204" pitchFamily="34" charset="0"/>
              </a:rPr>
              <a:t>of Buyer’s Home, etc.</a:t>
            </a:r>
          </a:p>
          <a:p>
            <a:pPr lvl="0" rtl="0">
              <a:spcBef>
                <a:spcPts val="0"/>
              </a:spcBef>
              <a:buClr>
                <a:schemeClr val="dk1"/>
              </a:buClr>
              <a:buSzPct val="91666"/>
              <a:buFont typeface="Arial"/>
              <a:buNone/>
            </a:pPr>
            <a:r>
              <a:rPr lang="en" sz="1200" dirty="0">
                <a:solidFill>
                  <a:schemeClr val="dk2"/>
                </a:solidFill>
                <a:latin typeface="Arial" panose="020B0604020202020204" pitchFamily="34" charset="0"/>
                <a:cs typeface="Arial" panose="020B0604020202020204" pitchFamily="34" charset="0"/>
              </a:rPr>
              <a:t> </a:t>
            </a:r>
          </a:p>
          <a:p>
            <a:pPr lvl="0" rtl="0">
              <a:spcBef>
                <a:spcPts val="0"/>
              </a:spcBef>
              <a:buClr>
                <a:schemeClr val="dk1"/>
              </a:buClr>
              <a:buSzPct val="91666"/>
              <a:buFont typeface="Arial"/>
              <a:buNone/>
            </a:pPr>
            <a:r>
              <a:rPr lang="en" sz="1400" b="1" dirty="0">
                <a:solidFill>
                  <a:srgbClr val="D0322C"/>
                </a:solidFill>
                <a:latin typeface="Arial" panose="020B0604020202020204" pitchFamily="34" charset="0"/>
                <a:cs typeface="Arial" panose="020B0604020202020204" pitchFamily="34" charset="0"/>
              </a:rPr>
              <a:t>Terms</a:t>
            </a:r>
          </a:p>
          <a:p>
            <a:pPr lvl="0" rtl="0">
              <a:spcBef>
                <a:spcPts val="0"/>
              </a:spcBef>
              <a:buClr>
                <a:schemeClr val="dk1"/>
              </a:buClr>
              <a:buSzPct val="91666"/>
              <a:buFont typeface="Arial"/>
              <a:buNone/>
            </a:pPr>
            <a:endParaRPr lang="en" sz="1100" b="1" dirty="0" smtClean="0">
              <a:solidFill>
                <a:schemeClr val="dk2"/>
              </a:solidFill>
              <a:latin typeface="Arial" panose="020B0604020202020204" pitchFamily="34" charset="0"/>
              <a:cs typeface="Arial" panose="020B0604020202020204" pitchFamily="34" charset="0"/>
            </a:endParaRPr>
          </a:p>
          <a:p>
            <a:pPr lvl="0" rtl="0">
              <a:spcBef>
                <a:spcPts val="0"/>
              </a:spcBef>
              <a:buClr>
                <a:schemeClr val="dk1"/>
              </a:buClr>
              <a:buSzPct val="91666"/>
              <a:buFont typeface="Arial"/>
              <a:buNone/>
            </a:pPr>
            <a:r>
              <a:rPr lang="en" sz="1100" b="1" dirty="0" smtClean="0">
                <a:solidFill>
                  <a:schemeClr val="dk2"/>
                </a:solidFill>
                <a:latin typeface="Arial" panose="020B0604020202020204" pitchFamily="34" charset="0"/>
                <a:cs typeface="Arial" panose="020B0604020202020204" pitchFamily="34" charset="0"/>
              </a:rPr>
              <a:t>Balance </a:t>
            </a:r>
            <a:r>
              <a:rPr lang="en" sz="1100" b="1" dirty="0">
                <a:solidFill>
                  <a:schemeClr val="dk2"/>
                </a:solidFill>
                <a:latin typeface="Arial" panose="020B0604020202020204" pitchFamily="34" charset="0"/>
                <a:cs typeface="Arial" panose="020B0604020202020204" pitchFamily="34" charset="0"/>
              </a:rPr>
              <a:t>of Purchase Price, Chattels in Good Working Order,</a:t>
            </a:r>
          </a:p>
          <a:p>
            <a:pPr lvl="0" rtl="0">
              <a:spcBef>
                <a:spcPts val="0"/>
              </a:spcBef>
              <a:buClr>
                <a:schemeClr val="dk1"/>
              </a:buClr>
              <a:buSzPct val="91666"/>
              <a:buFont typeface="Arial"/>
              <a:buNone/>
            </a:pPr>
            <a:r>
              <a:rPr lang="en" sz="1100" b="1" dirty="0">
                <a:solidFill>
                  <a:schemeClr val="dk2"/>
                </a:solidFill>
                <a:latin typeface="Arial" panose="020B0604020202020204" pitchFamily="34" charset="0"/>
                <a:cs typeface="Arial" panose="020B0604020202020204" pitchFamily="34" charset="0"/>
              </a:rPr>
              <a:t>Right to Re-Visit prior to Closing, Survey, etc.</a:t>
            </a:r>
          </a:p>
          <a:p>
            <a:pPr lvl="0" rtl="0">
              <a:spcBef>
                <a:spcPts val="0"/>
              </a:spcBef>
              <a:buClr>
                <a:schemeClr val="dk1"/>
              </a:buClr>
              <a:buSzPct val="91666"/>
              <a:buFont typeface="Arial"/>
              <a:buNone/>
            </a:pPr>
            <a:r>
              <a:rPr lang="en" sz="1200" dirty="0">
                <a:solidFill>
                  <a:schemeClr val="dk2"/>
                </a:solidFill>
                <a:latin typeface="Arial" panose="020B0604020202020204" pitchFamily="34" charset="0"/>
                <a:cs typeface="Arial" panose="020B0604020202020204" pitchFamily="34" charset="0"/>
              </a:rPr>
              <a:t> </a:t>
            </a:r>
          </a:p>
          <a:p>
            <a:pPr lvl="0" rtl="0">
              <a:spcBef>
                <a:spcPts val="0"/>
              </a:spcBef>
              <a:buClr>
                <a:schemeClr val="dk1"/>
              </a:buClr>
              <a:buSzPct val="91666"/>
              <a:buFont typeface="Arial"/>
              <a:buNone/>
            </a:pPr>
            <a:r>
              <a:rPr lang="en" sz="1400" b="1" dirty="0">
                <a:solidFill>
                  <a:srgbClr val="D0322C"/>
                </a:solidFill>
                <a:latin typeface="Arial" panose="020B0604020202020204" pitchFamily="34" charset="0"/>
                <a:cs typeface="Arial" panose="020B0604020202020204" pitchFamily="34" charset="0"/>
              </a:rPr>
              <a:t>Inclusions</a:t>
            </a:r>
          </a:p>
          <a:p>
            <a:pPr lvl="0" rtl="0">
              <a:spcBef>
                <a:spcPts val="0"/>
              </a:spcBef>
              <a:buClr>
                <a:schemeClr val="dk1"/>
              </a:buClr>
              <a:buSzPct val="91666"/>
              <a:buFont typeface="Arial"/>
              <a:buNone/>
            </a:pPr>
            <a:endParaRPr lang="en" sz="1100" b="1" dirty="0" smtClean="0">
              <a:solidFill>
                <a:schemeClr val="dk2"/>
              </a:solidFill>
              <a:latin typeface="Arial" panose="020B0604020202020204" pitchFamily="34" charset="0"/>
              <a:cs typeface="Arial" panose="020B0604020202020204" pitchFamily="34" charset="0"/>
            </a:endParaRPr>
          </a:p>
          <a:p>
            <a:pPr lvl="0" rtl="0">
              <a:spcBef>
                <a:spcPts val="0"/>
              </a:spcBef>
              <a:buClr>
                <a:schemeClr val="dk1"/>
              </a:buClr>
              <a:buSzPct val="91666"/>
              <a:buFont typeface="Arial"/>
              <a:buNone/>
            </a:pPr>
            <a:r>
              <a:rPr lang="en" sz="1100" b="1" dirty="0" smtClean="0">
                <a:solidFill>
                  <a:schemeClr val="dk2"/>
                </a:solidFill>
                <a:latin typeface="Arial" panose="020B0604020202020204" pitchFamily="34" charset="0"/>
                <a:cs typeface="Arial" panose="020B0604020202020204" pitchFamily="34" charset="0"/>
              </a:rPr>
              <a:t>(</a:t>
            </a:r>
            <a:r>
              <a:rPr lang="en" sz="1100" b="1" dirty="0">
                <a:solidFill>
                  <a:schemeClr val="dk2"/>
                </a:solidFill>
                <a:latin typeface="Arial" panose="020B0604020202020204" pitchFamily="34" charset="0"/>
                <a:cs typeface="Arial" panose="020B0604020202020204" pitchFamily="34" charset="0"/>
              </a:rPr>
              <a:t>refrigerator, stove, washer, dryer, etc.)</a:t>
            </a:r>
          </a:p>
          <a:p>
            <a:pPr lvl="0" rtl="0">
              <a:spcBef>
                <a:spcPts val="0"/>
              </a:spcBef>
              <a:buClr>
                <a:schemeClr val="dk1"/>
              </a:buClr>
              <a:buSzPct val="91666"/>
              <a:buFont typeface="Arial"/>
              <a:buNone/>
            </a:pPr>
            <a:r>
              <a:rPr lang="en" sz="1100" b="1" dirty="0">
                <a:solidFill>
                  <a:schemeClr val="dk2"/>
                </a:solidFill>
                <a:latin typeface="Arial" panose="020B0604020202020204" pitchFamily="34" charset="0"/>
                <a:cs typeface="Arial" panose="020B0604020202020204" pitchFamily="34" charset="0"/>
              </a:rPr>
              <a:t>Exclusions and Rental </a:t>
            </a:r>
            <a:r>
              <a:rPr lang="en" sz="1100" b="1" dirty="0" smtClean="0">
                <a:solidFill>
                  <a:schemeClr val="dk2"/>
                </a:solidFill>
                <a:latin typeface="Arial" panose="020B0604020202020204" pitchFamily="34" charset="0"/>
                <a:cs typeface="Arial" panose="020B0604020202020204" pitchFamily="34" charset="0"/>
              </a:rPr>
              <a:t>Items.  Be as specific as possible</a:t>
            </a:r>
          </a:p>
          <a:p>
            <a:pPr lvl="0" rtl="0">
              <a:spcBef>
                <a:spcPts val="0"/>
              </a:spcBef>
              <a:buClr>
                <a:schemeClr val="dk1"/>
              </a:buClr>
              <a:buSzPct val="91666"/>
              <a:buFont typeface="Arial"/>
              <a:buNone/>
            </a:pPr>
            <a:r>
              <a:rPr lang="en-CA" sz="1100" b="1" dirty="0" smtClean="0">
                <a:solidFill>
                  <a:schemeClr val="dk2"/>
                </a:solidFill>
                <a:latin typeface="Arial" panose="020B0604020202020204" pitchFamily="34" charset="0"/>
                <a:cs typeface="Arial" panose="020B0604020202020204" pitchFamily="34" charset="0"/>
              </a:rPr>
              <a:t>when listing inclusions to avoid confusion.</a:t>
            </a:r>
            <a:endParaRPr lang="en" sz="1100" b="1" dirty="0">
              <a:solidFill>
                <a:schemeClr val="dk2"/>
              </a:solidFill>
              <a:latin typeface="Arial" panose="020B0604020202020204" pitchFamily="34" charset="0"/>
              <a:cs typeface="Arial" panose="020B0604020202020204" pitchFamily="34" charset="0"/>
            </a:endParaRPr>
          </a:p>
          <a:p>
            <a:pPr lvl="0" rtl="0">
              <a:spcBef>
                <a:spcPts val="0"/>
              </a:spcBef>
              <a:buClr>
                <a:schemeClr val="dk1"/>
              </a:buClr>
              <a:buSzPct val="91666"/>
              <a:buFont typeface="Arial"/>
              <a:buNone/>
            </a:pPr>
            <a:r>
              <a:rPr lang="en" sz="1200" dirty="0">
                <a:solidFill>
                  <a:schemeClr val="dk2"/>
                </a:solidFill>
                <a:latin typeface="Arial" panose="020B0604020202020204" pitchFamily="34" charset="0"/>
                <a:cs typeface="Arial" panose="020B0604020202020204" pitchFamily="34" charset="0"/>
              </a:rPr>
              <a:t> </a:t>
            </a:r>
          </a:p>
          <a:p>
            <a:pPr lvl="0" rtl="0">
              <a:spcBef>
                <a:spcPts val="0"/>
              </a:spcBef>
              <a:buClr>
                <a:schemeClr val="dk1"/>
              </a:buClr>
              <a:buSzPct val="91666"/>
              <a:buFont typeface="Arial"/>
              <a:buNone/>
            </a:pPr>
            <a:r>
              <a:rPr lang="en" sz="1400" b="1" dirty="0">
                <a:solidFill>
                  <a:srgbClr val="D0322C"/>
                </a:solidFill>
                <a:latin typeface="Arial" panose="020B0604020202020204" pitchFamily="34" charset="0"/>
                <a:cs typeface="Arial" panose="020B0604020202020204" pitchFamily="34" charset="0"/>
              </a:rPr>
              <a:t>Irrevocable</a:t>
            </a:r>
          </a:p>
          <a:p>
            <a:pPr lvl="0" rtl="0">
              <a:spcBef>
                <a:spcPts val="0"/>
              </a:spcBef>
              <a:buClr>
                <a:schemeClr val="dk1"/>
              </a:buClr>
              <a:buSzPct val="91666"/>
              <a:buFont typeface="Arial"/>
              <a:buNone/>
            </a:pPr>
            <a:endParaRPr lang="en" sz="1200" b="1" dirty="0" smtClean="0">
              <a:solidFill>
                <a:schemeClr val="dk2"/>
              </a:solidFill>
              <a:latin typeface="Arial" panose="020B0604020202020204" pitchFamily="34" charset="0"/>
              <a:cs typeface="Arial" panose="020B0604020202020204" pitchFamily="34" charset="0"/>
            </a:endParaRPr>
          </a:p>
          <a:p>
            <a:pPr lvl="0" rtl="0">
              <a:spcBef>
                <a:spcPts val="0"/>
              </a:spcBef>
              <a:buClr>
                <a:schemeClr val="dk1"/>
              </a:buClr>
              <a:buSzPct val="91666"/>
              <a:buFont typeface="Arial"/>
              <a:buNone/>
            </a:pPr>
            <a:r>
              <a:rPr lang="en" sz="1200" b="1" dirty="0" smtClean="0">
                <a:solidFill>
                  <a:schemeClr val="dk2"/>
                </a:solidFill>
                <a:latin typeface="Arial" panose="020B0604020202020204" pitchFamily="34" charset="0"/>
                <a:cs typeface="Arial" panose="020B0604020202020204" pitchFamily="34" charset="0"/>
              </a:rPr>
              <a:t>Time </a:t>
            </a:r>
            <a:r>
              <a:rPr lang="en" sz="1200" b="1" dirty="0">
                <a:solidFill>
                  <a:schemeClr val="dk2"/>
                </a:solidFill>
                <a:latin typeface="Arial" panose="020B0604020202020204" pitchFamily="34" charset="0"/>
                <a:cs typeface="Arial" panose="020B0604020202020204" pitchFamily="34" charset="0"/>
              </a:rPr>
              <a:t>the Seller has to accept the Buyer’s offer.</a:t>
            </a:r>
          </a:p>
          <a:p>
            <a:pPr lvl="0" rtl="0">
              <a:spcBef>
                <a:spcPts val="0"/>
              </a:spcBef>
              <a:buClr>
                <a:schemeClr val="dk1"/>
              </a:buClr>
              <a:buSzPct val="91666"/>
              <a:buFont typeface="Arial"/>
              <a:buNone/>
            </a:pPr>
            <a:r>
              <a:rPr lang="en" sz="1100" i="1" dirty="0">
                <a:solidFill>
                  <a:srgbClr val="D0322C"/>
                </a:solidFill>
                <a:latin typeface="Arial" panose="020B0604020202020204" pitchFamily="34" charset="0"/>
                <a:cs typeface="Arial" panose="020B0604020202020204" pitchFamily="34" charset="0"/>
              </a:rPr>
              <a:t>Note: If Seller is countering the Buyer’s offer,</a:t>
            </a:r>
          </a:p>
          <a:p>
            <a:pPr lvl="0" rtl="0">
              <a:spcBef>
                <a:spcPts val="0"/>
              </a:spcBef>
              <a:buClr>
                <a:schemeClr val="dk1"/>
              </a:buClr>
              <a:buSzPct val="91666"/>
              <a:buFont typeface="Arial"/>
              <a:buNone/>
            </a:pPr>
            <a:r>
              <a:rPr lang="en" sz="1100" i="1" dirty="0">
                <a:solidFill>
                  <a:srgbClr val="D0322C"/>
                </a:solidFill>
                <a:latin typeface="Arial" panose="020B0604020202020204" pitchFamily="34" charset="0"/>
                <a:cs typeface="Arial" panose="020B0604020202020204" pitchFamily="34" charset="0"/>
              </a:rPr>
              <a:t>it is a new offer from the Seller to the Buyer and</a:t>
            </a:r>
          </a:p>
          <a:p>
            <a:pPr lvl="0" rtl="0">
              <a:spcBef>
                <a:spcPts val="0"/>
              </a:spcBef>
              <a:buClr>
                <a:schemeClr val="dk1"/>
              </a:buClr>
              <a:buSzPct val="91666"/>
              <a:buFont typeface="Arial"/>
              <a:buNone/>
            </a:pPr>
            <a:r>
              <a:rPr lang="en" sz="1100" i="1" dirty="0">
                <a:solidFill>
                  <a:srgbClr val="D0322C"/>
                </a:solidFill>
                <a:latin typeface="Arial" panose="020B0604020202020204" pitchFamily="34" charset="0"/>
                <a:cs typeface="Arial" panose="020B0604020202020204" pitchFamily="34" charset="0"/>
              </a:rPr>
              <a:t>can be done after the expiration of the Buyer’s</a:t>
            </a:r>
          </a:p>
          <a:p>
            <a:pPr lvl="0" rtl="0">
              <a:spcBef>
                <a:spcPts val="0"/>
              </a:spcBef>
              <a:buClr>
                <a:schemeClr val="dk1"/>
              </a:buClr>
              <a:buSzPct val="91666"/>
              <a:buFont typeface="Arial"/>
              <a:buNone/>
            </a:pPr>
            <a:r>
              <a:rPr lang="en" sz="1100" i="1" dirty="0">
                <a:solidFill>
                  <a:srgbClr val="D0322C"/>
                </a:solidFill>
                <a:latin typeface="Arial" panose="020B0604020202020204" pitchFamily="34" charset="0"/>
                <a:cs typeface="Arial" panose="020B0604020202020204" pitchFamily="34" charset="0"/>
              </a:rPr>
              <a:t>irrevocable time.</a:t>
            </a:r>
          </a:p>
          <a:p>
            <a:pPr lvl="0" rtl="0">
              <a:spcBef>
                <a:spcPts val="0"/>
              </a:spcBef>
              <a:buClr>
                <a:schemeClr val="dk1"/>
              </a:buClr>
              <a:buSzPct val="91666"/>
              <a:buFont typeface="Arial"/>
              <a:buNone/>
            </a:pPr>
            <a:r>
              <a:rPr lang="en" sz="1200" dirty="0">
                <a:solidFill>
                  <a:schemeClr val="dk2"/>
                </a:solidFill>
                <a:latin typeface="Arial" panose="020B0604020202020204" pitchFamily="34" charset="0"/>
                <a:cs typeface="Arial" panose="020B0604020202020204" pitchFamily="34" charset="0"/>
              </a:rPr>
              <a:t> </a:t>
            </a:r>
          </a:p>
          <a:p>
            <a:pPr lvl="0" rtl="0">
              <a:spcBef>
                <a:spcPts val="0"/>
              </a:spcBef>
              <a:buClr>
                <a:schemeClr val="dk1"/>
              </a:buClr>
              <a:buSzPct val="91666"/>
              <a:buFont typeface="Arial"/>
              <a:buNone/>
            </a:pPr>
            <a:r>
              <a:rPr lang="en" sz="1400" b="1" dirty="0">
                <a:solidFill>
                  <a:srgbClr val="D0322C"/>
                </a:solidFill>
                <a:latin typeface="Arial" panose="020B0604020202020204" pitchFamily="34" charset="0"/>
                <a:cs typeface="Arial" panose="020B0604020202020204" pitchFamily="34" charset="0"/>
              </a:rPr>
              <a:t>Closing Date</a:t>
            </a:r>
          </a:p>
          <a:p>
            <a:pPr lvl="0" rtl="0">
              <a:spcBef>
                <a:spcPts val="0"/>
              </a:spcBef>
              <a:buClr>
                <a:schemeClr val="dk1"/>
              </a:buClr>
              <a:buSzPct val="91666"/>
              <a:buFont typeface="Arial"/>
              <a:buNone/>
            </a:pPr>
            <a:endParaRPr lang="en" sz="1200" b="1" dirty="0" smtClean="0">
              <a:solidFill>
                <a:schemeClr val="dk2"/>
              </a:solidFill>
              <a:latin typeface="Arial" panose="020B0604020202020204" pitchFamily="34" charset="0"/>
              <a:cs typeface="Arial" panose="020B0604020202020204" pitchFamily="34" charset="0"/>
            </a:endParaRPr>
          </a:p>
          <a:p>
            <a:pPr lvl="0" rtl="0">
              <a:spcBef>
                <a:spcPts val="0"/>
              </a:spcBef>
              <a:buClr>
                <a:schemeClr val="dk1"/>
              </a:buClr>
              <a:buSzPct val="91666"/>
              <a:buFont typeface="Arial"/>
              <a:buNone/>
            </a:pPr>
            <a:r>
              <a:rPr lang="en" sz="1200" b="1" dirty="0" smtClean="0">
                <a:solidFill>
                  <a:schemeClr val="dk2"/>
                </a:solidFill>
                <a:latin typeface="Arial" panose="020B0604020202020204" pitchFamily="34" charset="0"/>
                <a:cs typeface="Arial" panose="020B0604020202020204" pitchFamily="34" charset="0"/>
              </a:rPr>
              <a:t>When </a:t>
            </a:r>
            <a:r>
              <a:rPr lang="en" sz="1200" b="1" dirty="0">
                <a:solidFill>
                  <a:schemeClr val="dk2"/>
                </a:solidFill>
                <a:latin typeface="Arial" panose="020B0604020202020204" pitchFamily="34" charset="0"/>
                <a:cs typeface="Arial" panose="020B0604020202020204" pitchFamily="34" charset="0"/>
              </a:rPr>
              <a:t>the Buyer can take possession of the home.</a:t>
            </a:r>
          </a:p>
          <a:p>
            <a:pPr lvl="0" rtl="0">
              <a:spcBef>
                <a:spcPts val="0"/>
              </a:spcBef>
              <a:buClr>
                <a:schemeClr val="dk1"/>
              </a:buClr>
              <a:buSzPct val="91666"/>
              <a:buFont typeface="Arial"/>
              <a:buNone/>
            </a:pPr>
            <a:r>
              <a:rPr lang="en" sz="1200" dirty="0">
                <a:solidFill>
                  <a:schemeClr val="dk2"/>
                </a:solidFill>
                <a:latin typeface="Arial" panose="020B0604020202020204" pitchFamily="34" charset="0"/>
                <a:cs typeface="Arial" panose="020B0604020202020204" pitchFamily="34" charset="0"/>
              </a:rPr>
              <a:t> </a:t>
            </a:r>
          </a:p>
          <a:p>
            <a:pPr marL="228600" lvl="0" indent="0" rtl="0">
              <a:lnSpc>
                <a:spcPct val="115000"/>
              </a:lnSpc>
              <a:spcBef>
                <a:spcPts val="0"/>
              </a:spcBef>
              <a:buClr>
                <a:schemeClr val="dk1"/>
              </a:buClr>
              <a:buSzPct val="91666"/>
              <a:buFont typeface="Arial"/>
              <a:buNone/>
            </a:pPr>
            <a:r>
              <a:rPr lang="en" sz="1200" dirty="0">
                <a:solidFill>
                  <a:schemeClr val="dk2"/>
                </a:solidFill>
              </a:rPr>
              <a:t> </a:t>
            </a:r>
          </a:p>
          <a:p>
            <a:pPr lvl="0" rtl="0">
              <a:lnSpc>
                <a:spcPct val="115000"/>
              </a:lnSpc>
              <a:spcBef>
                <a:spcPts val="0"/>
              </a:spcBef>
              <a:buClr>
                <a:schemeClr val="dk1"/>
              </a:buClr>
              <a:buSzPct val="100000"/>
              <a:buFont typeface="Arial"/>
              <a:buNone/>
            </a:pPr>
            <a:r>
              <a:rPr lang="en" sz="1100" dirty="0">
                <a:solidFill>
                  <a:schemeClr val="dk1"/>
                </a:solidFill>
              </a:rPr>
              <a:t> </a:t>
            </a:r>
          </a:p>
          <a:p>
            <a:pPr lvl="0" rtl="0">
              <a:spcBef>
                <a:spcPts val="0"/>
              </a:spcBef>
              <a:buNone/>
            </a:pPr>
            <a:endParaRPr sz="1200" b="1" dirty="0">
              <a:solidFill>
                <a:srgbClr val="D0322C"/>
              </a:solidFill>
            </a:endParaRPr>
          </a:p>
        </p:txBody>
      </p:sp>
      <p:pic>
        <p:nvPicPr>
          <p:cNvPr id="5" name="Picture 4"/>
          <p:cNvPicPr>
            <a:picLocks noChangeAspect="1"/>
          </p:cNvPicPr>
          <p:nvPr/>
        </p:nvPicPr>
        <p:blipFill>
          <a:blip r:embed="rId4"/>
          <a:stretch>
            <a:fillRect/>
          </a:stretch>
        </p:blipFill>
        <p:spPr>
          <a:xfrm>
            <a:off x="405474" y="8223724"/>
            <a:ext cx="2933700" cy="1495425"/>
          </a:xfrm>
          <a:prstGeom prst="rect">
            <a:avLst/>
          </a:prstGeom>
        </p:spPr>
      </p:pic>
      <p:sp>
        <p:nvSpPr>
          <p:cNvPr id="6" name="TextBox 5"/>
          <p:cNvSpPr txBox="1"/>
          <p:nvPr/>
        </p:nvSpPr>
        <p:spPr>
          <a:xfrm>
            <a:off x="4083721" y="8733174"/>
            <a:ext cx="2883137" cy="738664"/>
          </a:xfrm>
          <a:prstGeom prst="rect">
            <a:avLst/>
          </a:prstGeom>
          <a:solidFill>
            <a:schemeClr val="lt1"/>
          </a:solidFill>
          <a:scene3d>
            <a:camera prst="orthographicFront"/>
            <a:lightRig rig="threePt" dir="t"/>
          </a:scene3d>
          <a:sp3d extrusionH="76200" prstMaterial="matte">
            <a:bevelT w="127000"/>
            <a:bevelB w="95250"/>
            <a:extrusionClr>
              <a:schemeClr val="tx1"/>
            </a:extrusionClr>
          </a:sp3d>
        </p:spPr>
        <p:txBody>
          <a:bodyPr wrap="square" rtlCol="0">
            <a:spAutoFit/>
          </a:bodyPr>
          <a:lstStyle/>
          <a:p>
            <a:pPr algn="r"/>
            <a:r>
              <a:rPr lang="en-CA" b="1" dirty="0" smtClean="0">
                <a:solidFill>
                  <a:schemeClr val="tx1"/>
                </a:solidFill>
              </a:rPr>
              <a:t>530 Main St, Winchester</a:t>
            </a:r>
          </a:p>
          <a:p>
            <a:pPr algn="r"/>
            <a:r>
              <a:rPr lang="en-CA" b="1" dirty="0" smtClean="0">
                <a:solidFill>
                  <a:schemeClr val="tx1"/>
                </a:solidFill>
              </a:rPr>
              <a:t>Office: (613) 774-4253</a:t>
            </a:r>
          </a:p>
          <a:p>
            <a:pPr algn="r"/>
            <a:r>
              <a:rPr lang="en-CA" b="1" dirty="0" smtClean="0">
                <a:solidFill>
                  <a:schemeClr val="tx1"/>
                </a:solidFill>
              </a:rPr>
              <a:t>www.oldford.ca</a:t>
            </a:r>
            <a:endParaRPr lang="en-CA" b="1" dirty="0">
              <a:solidFill>
                <a:schemeClr val="tx1"/>
              </a:solidFill>
            </a:endParaRPr>
          </a:p>
        </p:txBody>
      </p:sp>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201501" y="789863"/>
            <a:ext cx="7130699" cy="307499"/>
          </a:xfrm>
          <a:prstGeom prst="rect">
            <a:avLst/>
          </a:prstGeom>
        </p:spPr>
        <p:txBody>
          <a:bodyPr lIns="91425" tIns="91425" rIns="91425" bIns="91425" anchor="ctr" anchorCtr="0">
            <a:noAutofit/>
          </a:bodyPr>
          <a:lstStyle/>
          <a:p>
            <a:pPr lvl="0" rtl="0">
              <a:spcBef>
                <a:spcPts val="0"/>
              </a:spcBef>
              <a:buClr>
                <a:schemeClr val="dk1"/>
              </a:buClr>
              <a:buSzPct val="45833"/>
              <a:buFont typeface="Arial"/>
              <a:buNone/>
            </a:pPr>
            <a:r>
              <a:rPr lang="en" sz="2400" dirty="0">
                <a:solidFill>
                  <a:srgbClr val="A6A6A6"/>
                </a:solidFill>
              </a:rPr>
              <a:t>STEP 7  |   </a:t>
            </a:r>
            <a:r>
              <a:rPr lang="en" sz="2400" dirty="0">
                <a:solidFill>
                  <a:srgbClr val="D0322C"/>
                </a:solidFill>
              </a:rPr>
              <a:t>Satisfying The Conditions</a:t>
            </a:r>
          </a:p>
          <a:p>
            <a:pPr lvl="0" rtl="0">
              <a:spcBef>
                <a:spcPts val="0"/>
              </a:spcBef>
              <a:buClr>
                <a:schemeClr val="dk1"/>
              </a:buClr>
              <a:buSzPct val="100000"/>
              <a:buFont typeface="Arial"/>
              <a:buNone/>
            </a:pPr>
            <a:r>
              <a:rPr lang="en" sz="1100" dirty="0">
                <a:solidFill>
                  <a:schemeClr val="dk1"/>
                </a:solidFill>
              </a:rPr>
              <a:t> </a:t>
            </a:r>
          </a:p>
          <a:p>
            <a:pPr lvl="0" rtl="0">
              <a:spcBef>
                <a:spcPts val="0"/>
              </a:spcBef>
              <a:buClr>
                <a:schemeClr val="dk1"/>
              </a:buClr>
              <a:buFont typeface="Arial"/>
              <a:buNone/>
            </a:pPr>
            <a:endParaRPr sz="1100" dirty="0">
              <a:solidFill>
                <a:schemeClr val="dk1"/>
              </a:solidFill>
            </a:endParaRPr>
          </a:p>
          <a:p>
            <a:pPr lvl="0" rtl="0">
              <a:spcBef>
                <a:spcPts val="0"/>
              </a:spcBef>
              <a:buNone/>
            </a:pPr>
            <a:endParaRPr sz="2400" dirty="0">
              <a:solidFill>
                <a:srgbClr val="A6A6A6"/>
              </a:solidFill>
            </a:endParaRPr>
          </a:p>
        </p:txBody>
      </p:sp>
      <p:sp>
        <p:nvSpPr>
          <p:cNvPr id="124" name="Shape 124"/>
          <p:cNvSpPr txBox="1">
            <a:spLocks noGrp="1"/>
          </p:cNvSpPr>
          <p:nvPr>
            <p:ph type="body" idx="1"/>
          </p:nvPr>
        </p:nvSpPr>
        <p:spPr>
          <a:xfrm>
            <a:off x="337100" y="1097362"/>
            <a:ext cx="6995100" cy="7553400"/>
          </a:xfrm>
          <a:prstGeom prst="rect">
            <a:avLst/>
          </a:prstGeom>
        </p:spPr>
        <p:txBody>
          <a:bodyPr lIns="91425" tIns="91425" rIns="91425" bIns="91425" anchor="t" anchorCtr="0">
            <a:noAutofit/>
          </a:bodyPr>
          <a:lstStyle/>
          <a:p>
            <a:pPr lvl="0" rtl="0">
              <a:lnSpc>
                <a:spcPct val="94000"/>
              </a:lnSpc>
              <a:spcBef>
                <a:spcPts val="0"/>
              </a:spcBef>
              <a:buClr>
                <a:schemeClr val="dk1"/>
              </a:buClr>
              <a:buSzPct val="91666"/>
              <a:buFont typeface="Arial"/>
              <a:buNone/>
            </a:pPr>
            <a:r>
              <a:rPr lang="en" sz="1100" b="1" dirty="0" smtClean="0">
                <a:solidFill>
                  <a:schemeClr val="dk2"/>
                </a:solidFill>
                <a:latin typeface="Arial" panose="020B0604020202020204" pitchFamily="34" charset="0"/>
                <a:cs typeface="Arial" panose="020B0604020202020204" pitchFamily="34" charset="0"/>
              </a:rPr>
              <a:t>Typically, </a:t>
            </a:r>
            <a:r>
              <a:rPr lang="en" sz="1100" b="1" dirty="0">
                <a:solidFill>
                  <a:schemeClr val="dk2"/>
                </a:solidFill>
                <a:latin typeface="Arial" panose="020B0604020202020204" pitchFamily="34" charset="0"/>
                <a:cs typeface="Arial" panose="020B0604020202020204" pitchFamily="34" charset="0"/>
              </a:rPr>
              <a:t>the Buyer </a:t>
            </a:r>
            <a:r>
              <a:rPr lang="en" sz="1100" b="1" dirty="0" smtClean="0">
                <a:solidFill>
                  <a:schemeClr val="dk2"/>
                </a:solidFill>
                <a:latin typeface="Arial" panose="020B0604020202020204" pitchFamily="34" charset="0"/>
                <a:cs typeface="Arial" panose="020B0604020202020204" pitchFamily="34" charset="0"/>
              </a:rPr>
              <a:t>has between five to ten business </a:t>
            </a:r>
            <a:r>
              <a:rPr lang="en" sz="1100" b="1" dirty="0">
                <a:solidFill>
                  <a:schemeClr val="dk2"/>
                </a:solidFill>
                <a:latin typeface="Arial" panose="020B0604020202020204" pitchFamily="34" charset="0"/>
                <a:cs typeface="Arial" panose="020B0604020202020204" pitchFamily="34" charset="0"/>
              </a:rPr>
              <a:t>days </a:t>
            </a:r>
            <a:r>
              <a:rPr lang="en" sz="1100" b="1" dirty="0" smtClean="0">
                <a:solidFill>
                  <a:schemeClr val="dk2"/>
                </a:solidFill>
                <a:latin typeface="Arial" panose="020B0604020202020204" pitchFamily="34" charset="0"/>
                <a:cs typeface="Arial" panose="020B0604020202020204" pitchFamily="34" charset="0"/>
              </a:rPr>
              <a:t>(excluding </a:t>
            </a:r>
            <a:r>
              <a:rPr lang="en" sz="1100" b="1" dirty="0">
                <a:solidFill>
                  <a:schemeClr val="dk2"/>
                </a:solidFill>
                <a:latin typeface="Arial" panose="020B0604020202020204" pitchFamily="34" charset="0"/>
                <a:cs typeface="Arial" panose="020B0604020202020204" pitchFamily="34" charset="0"/>
              </a:rPr>
              <a:t>Saturdays, Sundays &amp; Statutory holidays) to remove their conditions and proceed with the sale</a:t>
            </a:r>
            <a:r>
              <a:rPr lang="en" sz="1100" b="1" dirty="0" smtClean="0">
                <a:solidFill>
                  <a:schemeClr val="dk2"/>
                </a:solidFill>
                <a:latin typeface="Arial" panose="020B0604020202020204" pitchFamily="34" charset="0"/>
                <a:cs typeface="Arial" panose="020B0604020202020204" pitchFamily="34" charset="0"/>
              </a:rPr>
              <a:t>. All conditions are optional and are inserted as a risk mitigation strategy, to allow time to review and examine the property being purchased and its features or flaws.</a:t>
            </a:r>
            <a:endParaRPr lang="en" sz="1100" b="1" dirty="0">
              <a:solidFill>
                <a:schemeClr val="dk2"/>
              </a:solidFill>
              <a:latin typeface="Arial" panose="020B0604020202020204" pitchFamily="34" charset="0"/>
              <a:cs typeface="Arial" panose="020B0604020202020204" pitchFamily="34" charset="0"/>
            </a:endParaRPr>
          </a:p>
          <a:p>
            <a:pPr lvl="0" rtl="0">
              <a:lnSpc>
                <a:spcPct val="94000"/>
              </a:lnSpc>
              <a:spcBef>
                <a:spcPts val="0"/>
              </a:spcBef>
              <a:buClr>
                <a:schemeClr val="dk1"/>
              </a:buClr>
              <a:buSzPct val="91666"/>
              <a:buFont typeface="Arial"/>
              <a:buNone/>
            </a:pPr>
            <a:r>
              <a:rPr lang="en" sz="1100" b="1" dirty="0">
                <a:solidFill>
                  <a:schemeClr val="dk2"/>
                </a:solidFill>
                <a:latin typeface="Arial" panose="020B0604020202020204" pitchFamily="34" charset="0"/>
                <a:cs typeface="Arial" panose="020B0604020202020204" pitchFamily="34" charset="0"/>
              </a:rPr>
              <a:t> </a:t>
            </a:r>
          </a:p>
          <a:p>
            <a:pPr lvl="0" rtl="0">
              <a:lnSpc>
                <a:spcPct val="94000"/>
              </a:lnSpc>
              <a:spcBef>
                <a:spcPts val="0"/>
              </a:spcBef>
              <a:buClr>
                <a:schemeClr val="dk1"/>
              </a:buClr>
              <a:buSzPct val="91666"/>
              <a:buFont typeface="Arial"/>
              <a:buNone/>
            </a:pPr>
            <a:r>
              <a:rPr lang="en" sz="1400" b="1" dirty="0" smtClean="0">
                <a:solidFill>
                  <a:srgbClr val="D0322C"/>
                </a:solidFill>
                <a:latin typeface="Arial" panose="020B0604020202020204" pitchFamily="34" charset="0"/>
                <a:cs typeface="Arial" panose="020B0604020202020204" pitchFamily="34" charset="0"/>
              </a:rPr>
              <a:t>Financing</a:t>
            </a:r>
          </a:p>
          <a:p>
            <a:pPr lvl="0" rtl="0">
              <a:lnSpc>
                <a:spcPct val="94000"/>
              </a:lnSpc>
              <a:spcBef>
                <a:spcPts val="0"/>
              </a:spcBef>
              <a:buClr>
                <a:schemeClr val="dk1"/>
              </a:buClr>
              <a:buSzPct val="91666"/>
              <a:buFont typeface="Arial"/>
              <a:buNone/>
            </a:pPr>
            <a:r>
              <a:rPr lang="en" sz="1100" b="1" dirty="0" smtClean="0">
                <a:solidFill>
                  <a:schemeClr val="dk2"/>
                </a:solidFill>
                <a:latin typeface="Arial" panose="020B0604020202020204" pitchFamily="34" charset="0"/>
                <a:cs typeface="Arial" panose="020B0604020202020204" pitchFamily="34" charset="0"/>
              </a:rPr>
              <a:t>The </a:t>
            </a:r>
            <a:r>
              <a:rPr lang="en" sz="1100" b="1" dirty="0">
                <a:solidFill>
                  <a:schemeClr val="dk2"/>
                </a:solidFill>
                <a:latin typeface="Arial" panose="020B0604020202020204" pitchFamily="34" charset="0"/>
                <a:cs typeface="Arial" panose="020B0604020202020204" pitchFamily="34" charset="0"/>
              </a:rPr>
              <a:t>bank needs a copy of the Agreement of Purchase and Sale, Feature Sheet of Home with front exterior photo and all of the personal documents that have been mentioned previously.</a:t>
            </a:r>
          </a:p>
          <a:p>
            <a:pPr lvl="0" rtl="0">
              <a:lnSpc>
                <a:spcPct val="94000"/>
              </a:lnSpc>
              <a:spcBef>
                <a:spcPts val="0"/>
              </a:spcBef>
              <a:buClr>
                <a:schemeClr val="dk1"/>
              </a:buClr>
              <a:buSzPct val="91666"/>
              <a:buFont typeface="Arial"/>
              <a:buNone/>
            </a:pPr>
            <a:r>
              <a:rPr lang="en" sz="1100" b="1" dirty="0">
                <a:solidFill>
                  <a:schemeClr val="dk2"/>
                </a:solidFill>
                <a:latin typeface="Arial" panose="020B0604020202020204" pitchFamily="34" charset="0"/>
                <a:cs typeface="Arial" panose="020B0604020202020204" pitchFamily="34" charset="0"/>
              </a:rPr>
              <a:t> </a:t>
            </a:r>
          </a:p>
          <a:p>
            <a:pPr lvl="0" rtl="0">
              <a:lnSpc>
                <a:spcPct val="94000"/>
              </a:lnSpc>
              <a:spcBef>
                <a:spcPts val="0"/>
              </a:spcBef>
              <a:buClr>
                <a:schemeClr val="dk1"/>
              </a:buClr>
              <a:buSzPct val="91666"/>
              <a:buFont typeface="Arial"/>
              <a:buNone/>
            </a:pPr>
            <a:r>
              <a:rPr lang="en" sz="1400" b="1" dirty="0">
                <a:solidFill>
                  <a:srgbClr val="D0322C"/>
                </a:solidFill>
                <a:latin typeface="Arial" panose="020B0604020202020204" pitchFamily="34" charset="0"/>
                <a:cs typeface="Arial" panose="020B0604020202020204" pitchFamily="34" charset="0"/>
              </a:rPr>
              <a:t>Inspection</a:t>
            </a:r>
          </a:p>
          <a:p>
            <a:pPr lvl="0" rtl="0">
              <a:lnSpc>
                <a:spcPct val="94000"/>
              </a:lnSpc>
              <a:spcBef>
                <a:spcPts val="0"/>
              </a:spcBef>
              <a:buClr>
                <a:schemeClr val="dk1"/>
              </a:buClr>
              <a:buSzPct val="91666"/>
              <a:buFont typeface="Arial"/>
              <a:buNone/>
            </a:pPr>
            <a:r>
              <a:rPr lang="en" sz="1100" b="1" dirty="0">
                <a:solidFill>
                  <a:schemeClr val="dk2"/>
                </a:solidFill>
                <a:latin typeface="Arial" panose="020B0604020202020204" pitchFamily="34" charset="0"/>
                <a:cs typeface="Arial" panose="020B0604020202020204" pitchFamily="34" charset="0"/>
              </a:rPr>
              <a:t>This is when you have a qualified Building Inspector inspect the home to identify deficiencies or </a:t>
            </a:r>
            <a:r>
              <a:rPr lang="en" sz="1100" b="1" dirty="0" smtClean="0">
                <a:solidFill>
                  <a:schemeClr val="dk2"/>
                </a:solidFill>
                <a:latin typeface="Arial" panose="020B0604020202020204" pitchFamily="34" charset="0"/>
                <a:cs typeface="Arial" panose="020B0604020202020204" pitchFamily="34" charset="0"/>
              </a:rPr>
              <a:t>any </a:t>
            </a:r>
            <a:r>
              <a:rPr lang="en" sz="1100" b="1" dirty="0">
                <a:solidFill>
                  <a:schemeClr val="dk2"/>
                </a:solidFill>
                <a:latin typeface="Arial" panose="020B0604020202020204" pitchFamily="34" charset="0"/>
                <a:cs typeface="Arial" panose="020B0604020202020204" pitchFamily="34" charset="0"/>
              </a:rPr>
              <a:t>structural problems. Note: Other Inspections could include but are not limited to, septic inspections</a:t>
            </a:r>
            <a:r>
              <a:rPr lang="en" sz="1100" b="1" dirty="0" smtClean="0">
                <a:solidFill>
                  <a:schemeClr val="dk2"/>
                </a:solidFill>
                <a:latin typeface="Arial" panose="020B0604020202020204" pitchFamily="34" charset="0"/>
                <a:cs typeface="Arial" panose="020B0604020202020204" pitchFamily="34" charset="0"/>
              </a:rPr>
              <a:t>, well inspections, </a:t>
            </a:r>
            <a:r>
              <a:rPr lang="en" sz="1100" b="1" dirty="0">
                <a:solidFill>
                  <a:schemeClr val="dk2"/>
                </a:solidFill>
                <a:latin typeface="Arial" panose="020B0604020202020204" pitchFamily="34" charset="0"/>
                <a:cs typeface="Arial" panose="020B0604020202020204" pitchFamily="34" charset="0"/>
              </a:rPr>
              <a:t>environmental inspections, </a:t>
            </a:r>
            <a:r>
              <a:rPr lang="en" sz="1100" b="1" dirty="0" smtClean="0">
                <a:solidFill>
                  <a:schemeClr val="dk2"/>
                </a:solidFill>
                <a:latin typeface="Arial" panose="020B0604020202020204" pitchFamily="34" charset="0"/>
                <a:cs typeface="Arial" panose="020B0604020202020204" pitchFamily="34" charset="0"/>
              </a:rPr>
              <a:t>fuel burning appliance inspections, etc.</a:t>
            </a:r>
          </a:p>
          <a:p>
            <a:pPr lvl="0" rtl="0">
              <a:lnSpc>
                <a:spcPct val="94000"/>
              </a:lnSpc>
              <a:spcBef>
                <a:spcPts val="0"/>
              </a:spcBef>
              <a:buClr>
                <a:schemeClr val="dk1"/>
              </a:buClr>
              <a:buSzPct val="91666"/>
              <a:buFont typeface="Arial"/>
              <a:buNone/>
            </a:pPr>
            <a:endParaRPr lang="en" sz="1400" b="1" dirty="0">
              <a:solidFill>
                <a:schemeClr val="dk2"/>
              </a:solidFill>
              <a:latin typeface="Arial" panose="020B0604020202020204" pitchFamily="34" charset="0"/>
              <a:cs typeface="Arial" panose="020B0604020202020204" pitchFamily="34" charset="0"/>
            </a:endParaRPr>
          </a:p>
          <a:p>
            <a:pPr lvl="0" rtl="0">
              <a:lnSpc>
                <a:spcPct val="94000"/>
              </a:lnSpc>
              <a:spcBef>
                <a:spcPts val="0"/>
              </a:spcBef>
              <a:buClr>
                <a:schemeClr val="dk1"/>
              </a:buClr>
              <a:buSzPct val="91666"/>
              <a:buFont typeface="Arial"/>
              <a:buNone/>
            </a:pPr>
            <a:r>
              <a:rPr lang="en" sz="1400" b="1" dirty="0" smtClean="0">
                <a:solidFill>
                  <a:srgbClr val="C00000"/>
                </a:solidFill>
                <a:latin typeface="Arial" panose="020B0604020202020204" pitchFamily="34" charset="0"/>
                <a:cs typeface="Arial" panose="020B0604020202020204" pitchFamily="34" charset="0"/>
              </a:rPr>
              <a:t>Document and Information Review</a:t>
            </a:r>
          </a:p>
          <a:p>
            <a:pPr lvl="0" rtl="0">
              <a:lnSpc>
                <a:spcPct val="94000"/>
              </a:lnSpc>
              <a:spcBef>
                <a:spcPts val="0"/>
              </a:spcBef>
              <a:buClr>
                <a:schemeClr val="dk1"/>
              </a:buClr>
              <a:buSzPct val="91666"/>
              <a:buFont typeface="Arial"/>
              <a:buNone/>
            </a:pPr>
            <a:r>
              <a:rPr lang="en" sz="1100" b="1" dirty="0" smtClean="0">
                <a:solidFill>
                  <a:schemeClr val="dk2"/>
                </a:solidFill>
                <a:latin typeface="Arial" panose="020B0604020202020204" pitchFamily="34" charset="0"/>
                <a:cs typeface="Arial" panose="020B0604020202020204" pitchFamily="34" charset="0"/>
              </a:rPr>
              <a:t>Use the time before inspections to review surveys, Seller Disclosure Statements, invoices, etc. </a:t>
            </a:r>
            <a:endParaRPr lang="en" sz="1100" b="1" dirty="0">
              <a:solidFill>
                <a:schemeClr val="dk2"/>
              </a:solidFill>
              <a:latin typeface="Arial" panose="020B0604020202020204" pitchFamily="34" charset="0"/>
              <a:cs typeface="Arial" panose="020B0604020202020204" pitchFamily="34" charset="0"/>
            </a:endParaRPr>
          </a:p>
          <a:p>
            <a:pPr lvl="0" rtl="0">
              <a:lnSpc>
                <a:spcPct val="94000"/>
              </a:lnSpc>
              <a:spcBef>
                <a:spcPts val="0"/>
              </a:spcBef>
              <a:buClr>
                <a:schemeClr val="dk1"/>
              </a:buClr>
              <a:buSzPct val="91666"/>
              <a:buFont typeface="Arial"/>
              <a:buNone/>
            </a:pPr>
            <a:r>
              <a:rPr lang="en" sz="1100" b="1" dirty="0">
                <a:solidFill>
                  <a:schemeClr val="dk2"/>
                </a:solidFill>
                <a:latin typeface="Arial" panose="020B0604020202020204" pitchFamily="34" charset="0"/>
                <a:cs typeface="Arial" panose="020B0604020202020204" pitchFamily="34" charset="0"/>
              </a:rPr>
              <a:t> </a:t>
            </a:r>
          </a:p>
          <a:p>
            <a:pPr lvl="0" rtl="0">
              <a:lnSpc>
                <a:spcPct val="94000"/>
              </a:lnSpc>
              <a:spcBef>
                <a:spcPts val="0"/>
              </a:spcBef>
              <a:buClr>
                <a:schemeClr val="dk1"/>
              </a:buClr>
              <a:buSzPct val="91666"/>
              <a:buFont typeface="Arial"/>
              <a:buNone/>
            </a:pPr>
            <a:r>
              <a:rPr lang="en" sz="1400" b="1" dirty="0">
                <a:solidFill>
                  <a:srgbClr val="D0322C"/>
                </a:solidFill>
                <a:latin typeface="Arial" panose="020B0604020202020204" pitchFamily="34" charset="0"/>
                <a:cs typeface="Arial" panose="020B0604020202020204" pitchFamily="34" charset="0"/>
              </a:rPr>
              <a:t>Lawyer Approval</a:t>
            </a:r>
          </a:p>
          <a:p>
            <a:pPr lvl="0" rtl="0">
              <a:lnSpc>
                <a:spcPct val="94000"/>
              </a:lnSpc>
              <a:spcBef>
                <a:spcPts val="0"/>
              </a:spcBef>
              <a:buClr>
                <a:schemeClr val="dk1"/>
              </a:buClr>
              <a:buSzPct val="91666"/>
              <a:buFont typeface="Arial"/>
              <a:buNone/>
            </a:pPr>
            <a:r>
              <a:rPr lang="en" sz="1100" b="1" dirty="0">
                <a:solidFill>
                  <a:schemeClr val="dk2"/>
                </a:solidFill>
                <a:latin typeface="Arial" panose="020B0604020202020204" pitchFamily="34" charset="0"/>
                <a:cs typeface="Arial" panose="020B0604020202020204" pitchFamily="34" charset="0"/>
              </a:rPr>
              <a:t>Send your Lawyer a copy of the Agreement of Purchase &amp; Sale for review, and to obtain his/her legal opinion and approval of the </a:t>
            </a:r>
            <a:r>
              <a:rPr lang="en" sz="1100" b="1" dirty="0" smtClean="0">
                <a:solidFill>
                  <a:schemeClr val="dk2"/>
                </a:solidFill>
                <a:latin typeface="Arial" panose="020B0604020202020204" pitchFamily="34" charset="0"/>
                <a:cs typeface="Arial" panose="020B0604020202020204" pitchFamily="34" charset="0"/>
              </a:rPr>
              <a:t>contents.</a:t>
            </a:r>
            <a:endParaRPr lang="en" sz="1100" b="1" dirty="0">
              <a:solidFill>
                <a:schemeClr val="dk2"/>
              </a:solidFill>
              <a:latin typeface="Arial" panose="020B0604020202020204" pitchFamily="34" charset="0"/>
              <a:cs typeface="Arial" panose="020B0604020202020204" pitchFamily="34" charset="0"/>
            </a:endParaRPr>
          </a:p>
          <a:p>
            <a:pPr lvl="0" rtl="0">
              <a:lnSpc>
                <a:spcPct val="94000"/>
              </a:lnSpc>
              <a:spcBef>
                <a:spcPts val="0"/>
              </a:spcBef>
              <a:buClr>
                <a:schemeClr val="dk1"/>
              </a:buClr>
              <a:buSzPct val="100000"/>
              <a:buFont typeface="Arial"/>
              <a:buNone/>
            </a:pPr>
            <a:r>
              <a:rPr lang="en" sz="1100" dirty="0">
                <a:solidFill>
                  <a:schemeClr val="dk1"/>
                </a:solidFill>
              </a:rPr>
              <a:t> </a:t>
            </a:r>
          </a:p>
          <a:p>
            <a:pPr lvl="0" rtl="0">
              <a:lnSpc>
                <a:spcPct val="94000"/>
              </a:lnSpc>
              <a:spcBef>
                <a:spcPts val="0"/>
              </a:spcBef>
              <a:buClr>
                <a:schemeClr val="dk1"/>
              </a:buClr>
              <a:buFont typeface="Arial"/>
              <a:buNone/>
            </a:pPr>
            <a:endParaRPr sz="1100" dirty="0">
              <a:solidFill>
                <a:schemeClr val="dk2"/>
              </a:solidFill>
            </a:endParaRPr>
          </a:p>
          <a:p>
            <a:pPr lvl="0" rtl="0">
              <a:lnSpc>
                <a:spcPct val="94000"/>
              </a:lnSpc>
              <a:spcBef>
                <a:spcPts val="0"/>
              </a:spcBef>
              <a:buClr>
                <a:schemeClr val="dk1"/>
              </a:buClr>
              <a:buSzPct val="100000"/>
              <a:buFont typeface="Arial"/>
              <a:buNone/>
            </a:pPr>
            <a:r>
              <a:rPr lang="en" sz="1100" dirty="0">
                <a:solidFill>
                  <a:schemeClr val="dk1"/>
                </a:solidFill>
              </a:rPr>
              <a:t> </a:t>
            </a:r>
          </a:p>
          <a:p>
            <a:pPr lvl="0" rtl="0">
              <a:lnSpc>
                <a:spcPct val="94000"/>
              </a:lnSpc>
              <a:spcBef>
                <a:spcPts val="0"/>
              </a:spcBef>
              <a:buClr>
                <a:schemeClr val="dk1"/>
              </a:buClr>
              <a:buFont typeface="Arial"/>
              <a:buNone/>
            </a:pPr>
            <a:endParaRPr sz="1100" dirty="0">
              <a:solidFill>
                <a:schemeClr val="dk1"/>
              </a:solidFill>
            </a:endParaRPr>
          </a:p>
          <a:p>
            <a:pPr lvl="0" rtl="0">
              <a:lnSpc>
                <a:spcPct val="115000"/>
              </a:lnSpc>
              <a:spcBef>
                <a:spcPts val="0"/>
              </a:spcBef>
              <a:buClr>
                <a:schemeClr val="dk1"/>
              </a:buClr>
              <a:buSzPct val="100000"/>
              <a:buFont typeface="Arial"/>
              <a:buNone/>
            </a:pPr>
            <a:r>
              <a:rPr lang="en" sz="1100" dirty="0">
                <a:solidFill>
                  <a:schemeClr val="dk1"/>
                </a:solidFill>
              </a:rPr>
              <a:t> </a:t>
            </a:r>
          </a:p>
          <a:p>
            <a:pPr lvl="0" rtl="0">
              <a:spcBef>
                <a:spcPts val="0"/>
              </a:spcBef>
              <a:buNone/>
            </a:pPr>
            <a:endParaRPr sz="1200" b="1" dirty="0">
              <a:solidFill>
                <a:srgbClr val="D0322C"/>
              </a:solidFill>
            </a:endParaRPr>
          </a:p>
        </p:txBody>
      </p:sp>
      <p:pic>
        <p:nvPicPr>
          <p:cNvPr id="125" name="Shape 125"/>
          <p:cNvPicPr preferRelativeResize="0"/>
          <p:nvPr/>
        </p:nvPicPr>
        <p:blipFill>
          <a:blip r:embed="rId3">
            <a:alphaModFix/>
          </a:blip>
          <a:stretch>
            <a:fillRect/>
          </a:stretch>
        </p:blipFill>
        <p:spPr>
          <a:xfrm>
            <a:off x="675700" y="4955784"/>
            <a:ext cx="485324" cy="485324"/>
          </a:xfrm>
          <a:prstGeom prst="rect">
            <a:avLst/>
          </a:prstGeom>
          <a:noFill/>
          <a:ln>
            <a:noFill/>
          </a:ln>
        </p:spPr>
      </p:pic>
      <p:sp>
        <p:nvSpPr>
          <p:cNvPr id="126" name="Shape 126"/>
          <p:cNvSpPr txBox="1"/>
          <p:nvPr/>
        </p:nvSpPr>
        <p:spPr>
          <a:xfrm>
            <a:off x="1161024" y="4955784"/>
            <a:ext cx="809399" cy="540299"/>
          </a:xfrm>
          <a:prstGeom prst="rect">
            <a:avLst/>
          </a:prstGeom>
          <a:noFill/>
          <a:ln>
            <a:noFill/>
          </a:ln>
        </p:spPr>
        <p:txBody>
          <a:bodyPr lIns="91425" tIns="91425" rIns="91425" bIns="91425" anchor="t" anchorCtr="0">
            <a:noAutofit/>
          </a:bodyPr>
          <a:lstStyle/>
          <a:p>
            <a:pPr lvl="0" rtl="0">
              <a:spcBef>
                <a:spcPts val="0"/>
              </a:spcBef>
              <a:buNone/>
            </a:pPr>
            <a:r>
              <a:rPr lang="en" sz="2400" dirty="0">
                <a:latin typeface="Impact"/>
                <a:ea typeface="Impact"/>
                <a:cs typeface="Impact"/>
                <a:sym typeface="Impact"/>
              </a:rPr>
              <a:t>Tips</a:t>
            </a:r>
          </a:p>
        </p:txBody>
      </p:sp>
      <p:cxnSp>
        <p:nvCxnSpPr>
          <p:cNvPr id="127" name="Shape 127"/>
          <p:cNvCxnSpPr/>
          <p:nvPr/>
        </p:nvCxnSpPr>
        <p:spPr>
          <a:xfrm rot="10800000" flipH="1">
            <a:off x="1970424" y="5248858"/>
            <a:ext cx="5150099" cy="11100"/>
          </a:xfrm>
          <a:prstGeom prst="straightConnector1">
            <a:avLst/>
          </a:prstGeom>
          <a:noFill/>
          <a:ln w="152400" cap="flat">
            <a:solidFill>
              <a:srgbClr val="999999"/>
            </a:solidFill>
            <a:prstDash val="solid"/>
            <a:round/>
            <a:headEnd type="none" w="lg" len="lg"/>
            <a:tailEnd type="none" w="lg" len="lg"/>
          </a:ln>
        </p:spPr>
      </p:cxnSp>
      <p:sp>
        <p:nvSpPr>
          <p:cNvPr id="128" name="Shape 128"/>
          <p:cNvSpPr txBox="1"/>
          <p:nvPr/>
        </p:nvSpPr>
        <p:spPr>
          <a:xfrm>
            <a:off x="405474" y="5419257"/>
            <a:ext cx="3129900" cy="2151599"/>
          </a:xfrm>
          <a:prstGeom prst="rect">
            <a:avLst/>
          </a:prstGeom>
          <a:noFill/>
          <a:ln>
            <a:noFill/>
          </a:ln>
        </p:spPr>
        <p:txBody>
          <a:bodyPr lIns="91425" tIns="91425" rIns="91425" bIns="91425" anchor="t" anchorCtr="0">
            <a:noAutofit/>
          </a:bodyPr>
          <a:lstStyle/>
          <a:p>
            <a:pPr marL="0" lvl="0" indent="0" algn="r" rtl="0">
              <a:lnSpc>
                <a:spcPct val="94000"/>
              </a:lnSpc>
              <a:spcBef>
                <a:spcPts val="0"/>
              </a:spcBef>
              <a:buSzPct val="91666"/>
              <a:buNone/>
            </a:pPr>
            <a:r>
              <a:rPr lang="en" sz="1200" dirty="0">
                <a:solidFill>
                  <a:schemeClr val="dk2"/>
                </a:solidFill>
              </a:rPr>
              <a:t>The above noted are some examples of conditions that may be contained in any offer. However, every offer needs to be created and structured to suit the Buyer’s needs and must take into consideration the  specific property being purchased</a:t>
            </a:r>
            <a:r>
              <a:rPr lang="en" sz="1200" dirty="0" smtClean="0">
                <a:solidFill>
                  <a:schemeClr val="dk2"/>
                </a:solidFill>
              </a:rPr>
              <a:t>.</a:t>
            </a:r>
          </a:p>
          <a:p>
            <a:pPr marL="0" lvl="0" indent="0" algn="r" rtl="0">
              <a:lnSpc>
                <a:spcPct val="94000"/>
              </a:lnSpc>
              <a:spcBef>
                <a:spcPts val="0"/>
              </a:spcBef>
              <a:buSzPct val="91666"/>
              <a:buNone/>
            </a:pPr>
            <a:endParaRPr lang="en" sz="1200" dirty="0">
              <a:solidFill>
                <a:schemeClr val="dk2"/>
              </a:solidFill>
            </a:endParaRPr>
          </a:p>
          <a:p>
            <a:pPr marL="0" lvl="0" indent="0" algn="r" rtl="0">
              <a:lnSpc>
                <a:spcPct val="94000"/>
              </a:lnSpc>
              <a:spcBef>
                <a:spcPts val="0"/>
              </a:spcBef>
              <a:buSzPct val="91666"/>
              <a:buNone/>
            </a:pPr>
            <a:r>
              <a:rPr lang="en" sz="1200" dirty="0" smtClean="0">
                <a:solidFill>
                  <a:schemeClr val="dk2"/>
                </a:solidFill>
              </a:rPr>
              <a:t>Conditions can be fulfilled if completed or waived if a buyer chooses to move ahead without completing a condition.</a:t>
            </a:r>
            <a:endParaRPr lang="en" sz="1200" dirty="0">
              <a:solidFill>
                <a:schemeClr val="dk2"/>
              </a:solidFill>
            </a:endParaRPr>
          </a:p>
          <a:p>
            <a:pPr marL="457200" lvl="0" indent="-228600" rtl="0">
              <a:lnSpc>
                <a:spcPct val="94000"/>
              </a:lnSpc>
              <a:spcBef>
                <a:spcPts val="0"/>
              </a:spcBef>
              <a:buSzPct val="100000"/>
              <a:buNone/>
            </a:pPr>
            <a:r>
              <a:rPr lang="en" sz="1100" dirty="0">
                <a:solidFill>
                  <a:schemeClr val="dk1"/>
                </a:solidFill>
              </a:rPr>
              <a:t> </a:t>
            </a:r>
          </a:p>
          <a:p>
            <a:pPr lvl="0" rtl="0">
              <a:lnSpc>
                <a:spcPct val="94000"/>
              </a:lnSpc>
              <a:spcBef>
                <a:spcPts val="0"/>
              </a:spcBef>
              <a:buClr>
                <a:schemeClr val="dk1"/>
              </a:buClr>
              <a:buFont typeface="Arial"/>
              <a:buNone/>
            </a:pPr>
            <a:endParaRPr sz="1100" dirty="0">
              <a:solidFill>
                <a:schemeClr val="dk2"/>
              </a:solidFill>
            </a:endParaRPr>
          </a:p>
          <a:p>
            <a:pPr lvl="0" rtl="0">
              <a:lnSpc>
                <a:spcPct val="94000"/>
              </a:lnSpc>
              <a:spcBef>
                <a:spcPts val="0"/>
              </a:spcBef>
              <a:buClr>
                <a:schemeClr val="dk1"/>
              </a:buClr>
              <a:buSzPct val="100000"/>
              <a:buFont typeface="Arial"/>
              <a:buNone/>
            </a:pPr>
            <a:r>
              <a:rPr lang="en" sz="1100" dirty="0">
                <a:solidFill>
                  <a:schemeClr val="dk1"/>
                </a:solidFill>
              </a:rPr>
              <a:t> </a:t>
            </a:r>
          </a:p>
          <a:p>
            <a:pPr lvl="0" rtl="0">
              <a:lnSpc>
                <a:spcPct val="94000"/>
              </a:lnSpc>
              <a:spcBef>
                <a:spcPts val="0"/>
              </a:spcBef>
              <a:buClr>
                <a:schemeClr val="dk1"/>
              </a:buClr>
              <a:buFont typeface="Arial"/>
              <a:buNone/>
            </a:pPr>
            <a:endParaRPr sz="1100" dirty="0">
              <a:solidFill>
                <a:schemeClr val="dk2"/>
              </a:solidFill>
            </a:endParaRPr>
          </a:p>
          <a:p>
            <a:pPr lvl="0" rtl="0">
              <a:lnSpc>
                <a:spcPct val="115000"/>
              </a:lnSpc>
              <a:spcBef>
                <a:spcPts val="0"/>
              </a:spcBef>
              <a:buClr>
                <a:schemeClr val="dk1"/>
              </a:buClr>
              <a:buSzPct val="100000"/>
              <a:buFont typeface="Arial"/>
              <a:buNone/>
            </a:pPr>
            <a:r>
              <a:rPr lang="en" sz="1100" dirty="0">
                <a:solidFill>
                  <a:schemeClr val="dk1"/>
                </a:solidFill>
              </a:rPr>
              <a:t> </a:t>
            </a:r>
          </a:p>
          <a:p>
            <a:pPr lvl="0" rtl="0">
              <a:spcBef>
                <a:spcPts val="0"/>
              </a:spcBef>
              <a:buNone/>
            </a:pPr>
            <a:endParaRPr dirty="0"/>
          </a:p>
        </p:txBody>
      </p:sp>
      <p:pic>
        <p:nvPicPr>
          <p:cNvPr id="129" name="Shape 129"/>
          <p:cNvPicPr preferRelativeResize="0"/>
          <p:nvPr/>
        </p:nvPicPr>
        <p:blipFill>
          <a:blip r:embed="rId4">
            <a:alphaModFix/>
          </a:blip>
          <a:stretch>
            <a:fillRect/>
          </a:stretch>
        </p:blipFill>
        <p:spPr>
          <a:xfrm>
            <a:off x="3763682" y="4841187"/>
            <a:ext cx="3523214" cy="3168524"/>
          </a:xfrm>
          <a:prstGeom prst="rect">
            <a:avLst/>
          </a:prstGeom>
          <a:noFill/>
          <a:ln>
            <a:noFill/>
          </a:ln>
        </p:spPr>
      </p:pic>
      <p:pic>
        <p:nvPicPr>
          <p:cNvPr id="9" name="Picture 8"/>
          <p:cNvPicPr>
            <a:picLocks noChangeAspect="1"/>
          </p:cNvPicPr>
          <p:nvPr/>
        </p:nvPicPr>
        <p:blipFill>
          <a:blip r:embed="rId5"/>
          <a:stretch>
            <a:fillRect/>
          </a:stretch>
        </p:blipFill>
        <p:spPr>
          <a:xfrm>
            <a:off x="405474" y="8223724"/>
            <a:ext cx="2933700" cy="1495425"/>
          </a:xfrm>
          <a:prstGeom prst="rect">
            <a:avLst/>
          </a:prstGeom>
        </p:spPr>
      </p:pic>
      <p:sp>
        <p:nvSpPr>
          <p:cNvPr id="10" name="TextBox 9"/>
          <p:cNvSpPr txBox="1"/>
          <p:nvPr/>
        </p:nvSpPr>
        <p:spPr>
          <a:xfrm>
            <a:off x="4083721" y="8733174"/>
            <a:ext cx="2883137" cy="738664"/>
          </a:xfrm>
          <a:prstGeom prst="rect">
            <a:avLst/>
          </a:prstGeom>
          <a:solidFill>
            <a:schemeClr val="lt1"/>
          </a:solidFill>
          <a:scene3d>
            <a:camera prst="orthographicFront"/>
            <a:lightRig rig="threePt" dir="t"/>
          </a:scene3d>
          <a:sp3d extrusionH="76200" prstMaterial="matte">
            <a:bevelT w="127000"/>
            <a:bevelB w="95250"/>
            <a:extrusionClr>
              <a:schemeClr val="tx1"/>
            </a:extrusionClr>
          </a:sp3d>
        </p:spPr>
        <p:txBody>
          <a:bodyPr wrap="square" rtlCol="0">
            <a:spAutoFit/>
          </a:bodyPr>
          <a:lstStyle/>
          <a:p>
            <a:pPr algn="r"/>
            <a:r>
              <a:rPr lang="en-CA" b="1" dirty="0" smtClean="0">
                <a:solidFill>
                  <a:schemeClr val="tx1"/>
                </a:solidFill>
              </a:rPr>
              <a:t>530 Main St, Winchester</a:t>
            </a:r>
          </a:p>
          <a:p>
            <a:pPr algn="r"/>
            <a:r>
              <a:rPr lang="en-CA" b="1" dirty="0" smtClean="0">
                <a:solidFill>
                  <a:schemeClr val="tx1"/>
                </a:solidFill>
              </a:rPr>
              <a:t>Office: (613) 774-4253</a:t>
            </a:r>
          </a:p>
          <a:p>
            <a:pPr algn="r"/>
            <a:r>
              <a:rPr lang="en-CA" b="1" dirty="0" smtClean="0">
                <a:solidFill>
                  <a:schemeClr val="tx1"/>
                </a:solidFill>
              </a:rPr>
              <a:t>www.oldford.ca</a:t>
            </a:r>
            <a:endParaRPr lang="en-CA" b="1" dirty="0">
              <a:solidFill>
                <a:schemeClr val="tx1"/>
              </a:solidFill>
            </a:endParaRPr>
          </a:p>
        </p:txBody>
      </p:sp>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253051" y="807680"/>
            <a:ext cx="7130699" cy="307499"/>
          </a:xfrm>
          <a:prstGeom prst="rect">
            <a:avLst/>
          </a:prstGeom>
        </p:spPr>
        <p:txBody>
          <a:bodyPr lIns="91425" tIns="91425" rIns="91425" bIns="91425" anchor="ctr" anchorCtr="0">
            <a:noAutofit/>
          </a:bodyPr>
          <a:lstStyle/>
          <a:p>
            <a:pPr lvl="0" rtl="0">
              <a:spcBef>
                <a:spcPts val="0"/>
              </a:spcBef>
              <a:buClr>
                <a:schemeClr val="dk1"/>
              </a:buClr>
              <a:buSzPct val="45833"/>
              <a:buFont typeface="Arial"/>
              <a:buNone/>
            </a:pPr>
            <a:r>
              <a:rPr lang="en" sz="2400" dirty="0">
                <a:solidFill>
                  <a:srgbClr val="A6A6A6"/>
                </a:solidFill>
              </a:rPr>
              <a:t>STEP 7  |   </a:t>
            </a:r>
            <a:r>
              <a:rPr lang="en" sz="2400" dirty="0">
                <a:solidFill>
                  <a:srgbClr val="D0322C"/>
                </a:solidFill>
              </a:rPr>
              <a:t>Home Inspection</a:t>
            </a:r>
          </a:p>
          <a:p>
            <a:pPr lvl="0" rtl="0">
              <a:spcBef>
                <a:spcPts val="0"/>
              </a:spcBef>
              <a:buClr>
                <a:schemeClr val="dk1"/>
              </a:buClr>
              <a:buSzPct val="100000"/>
              <a:buFont typeface="Arial"/>
              <a:buNone/>
            </a:pPr>
            <a:r>
              <a:rPr lang="en" sz="1100" dirty="0">
                <a:solidFill>
                  <a:schemeClr val="dk1"/>
                </a:solidFill>
              </a:rPr>
              <a:t> </a:t>
            </a:r>
          </a:p>
          <a:p>
            <a:pPr lvl="0" rtl="0">
              <a:spcBef>
                <a:spcPts val="0"/>
              </a:spcBef>
              <a:buClr>
                <a:schemeClr val="dk1"/>
              </a:buClr>
              <a:buFont typeface="Arial"/>
              <a:buNone/>
            </a:pPr>
            <a:endParaRPr sz="1100" dirty="0">
              <a:solidFill>
                <a:schemeClr val="dk1"/>
              </a:solidFill>
            </a:endParaRPr>
          </a:p>
          <a:p>
            <a:pPr lvl="0" rtl="0">
              <a:spcBef>
                <a:spcPts val="0"/>
              </a:spcBef>
              <a:buNone/>
            </a:pPr>
            <a:endParaRPr sz="2400" dirty="0">
              <a:solidFill>
                <a:srgbClr val="A6A6A6"/>
              </a:solidFill>
            </a:endParaRPr>
          </a:p>
        </p:txBody>
      </p:sp>
      <p:sp>
        <p:nvSpPr>
          <p:cNvPr id="135" name="Shape 135"/>
          <p:cNvSpPr txBox="1">
            <a:spLocks noGrp="1"/>
          </p:cNvSpPr>
          <p:nvPr>
            <p:ph type="body" idx="1"/>
          </p:nvPr>
        </p:nvSpPr>
        <p:spPr>
          <a:xfrm>
            <a:off x="388650" y="1115179"/>
            <a:ext cx="6995100" cy="7553400"/>
          </a:xfrm>
          <a:prstGeom prst="rect">
            <a:avLst/>
          </a:prstGeom>
        </p:spPr>
        <p:txBody>
          <a:bodyPr lIns="91425" tIns="91425" rIns="91425" bIns="91425" anchor="t" anchorCtr="0">
            <a:noAutofit/>
          </a:bodyPr>
          <a:lstStyle/>
          <a:p>
            <a:pPr lvl="0" rtl="0">
              <a:lnSpc>
                <a:spcPct val="94000"/>
              </a:lnSpc>
              <a:spcBef>
                <a:spcPts val="0"/>
              </a:spcBef>
              <a:buClr>
                <a:schemeClr val="dk1"/>
              </a:buClr>
              <a:buSzPct val="91666"/>
              <a:buFont typeface="Arial"/>
              <a:buNone/>
            </a:pPr>
            <a:r>
              <a:rPr lang="en" sz="1200" b="1" dirty="0">
                <a:solidFill>
                  <a:srgbClr val="D0322C"/>
                </a:solidFill>
              </a:rPr>
              <a:t>What is a Home Inspection?</a:t>
            </a:r>
          </a:p>
          <a:p>
            <a:pPr lvl="0" rtl="0">
              <a:lnSpc>
                <a:spcPct val="94000"/>
              </a:lnSpc>
              <a:spcBef>
                <a:spcPts val="0"/>
              </a:spcBef>
              <a:buClr>
                <a:schemeClr val="dk1"/>
              </a:buClr>
              <a:buSzPct val="100000"/>
              <a:buFont typeface="Arial"/>
              <a:buNone/>
            </a:pPr>
            <a:r>
              <a:rPr lang="en" sz="1100" dirty="0">
                <a:solidFill>
                  <a:schemeClr val="dk2"/>
                </a:solidFill>
              </a:rPr>
              <a:t> </a:t>
            </a:r>
          </a:p>
          <a:p>
            <a:pPr lvl="0" indent="0" rtl="0">
              <a:lnSpc>
                <a:spcPct val="94000"/>
              </a:lnSpc>
              <a:spcBef>
                <a:spcPts val="0"/>
              </a:spcBef>
              <a:buClr>
                <a:schemeClr val="dk1"/>
              </a:buClr>
              <a:buSzPct val="100000"/>
              <a:buFont typeface="Arial"/>
              <a:buNone/>
            </a:pPr>
            <a:r>
              <a:rPr lang="en" sz="1100" b="1" dirty="0" smtClean="0">
                <a:solidFill>
                  <a:schemeClr val="dk2"/>
                </a:solidFill>
              </a:rPr>
              <a:t>	Technically defined, </a:t>
            </a:r>
            <a:r>
              <a:rPr lang="en" sz="1100" b="1" dirty="0">
                <a:solidFill>
                  <a:schemeClr val="dk2"/>
                </a:solidFill>
              </a:rPr>
              <a:t>a Home Inspection is the visual examination of the home to determine the condition of that home at the time of inspection. Home Inspectors </a:t>
            </a:r>
            <a:r>
              <a:rPr lang="en" sz="1100" b="1" dirty="0" smtClean="0">
                <a:solidFill>
                  <a:schemeClr val="dk2"/>
                </a:solidFill>
              </a:rPr>
              <a:t>are </a:t>
            </a:r>
            <a:r>
              <a:rPr lang="en" sz="1100" b="1" dirty="0">
                <a:solidFill>
                  <a:schemeClr val="dk2"/>
                </a:solidFill>
              </a:rPr>
              <a:t>skilled at determining the condition of a house, but they are limited to what they can access visually.</a:t>
            </a:r>
          </a:p>
          <a:p>
            <a:pPr lvl="0" indent="0" rtl="0">
              <a:lnSpc>
                <a:spcPct val="94000"/>
              </a:lnSpc>
              <a:spcBef>
                <a:spcPts val="0"/>
              </a:spcBef>
              <a:buClr>
                <a:schemeClr val="dk1"/>
              </a:buClr>
              <a:buSzPct val="100000"/>
              <a:buFont typeface="Arial"/>
              <a:buNone/>
            </a:pPr>
            <a:r>
              <a:rPr lang="en" sz="1100" b="1" dirty="0">
                <a:solidFill>
                  <a:schemeClr val="dk2"/>
                </a:solidFill>
              </a:rPr>
              <a:t> </a:t>
            </a:r>
          </a:p>
          <a:p>
            <a:pPr lvl="0" indent="0" rtl="0">
              <a:lnSpc>
                <a:spcPct val="94000"/>
              </a:lnSpc>
              <a:spcBef>
                <a:spcPts val="0"/>
              </a:spcBef>
              <a:buClr>
                <a:schemeClr val="dk1"/>
              </a:buClr>
              <a:buSzPct val="100000"/>
              <a:buFont typeface="Arial"/>
              <a:buNone/>
            </a:pPr>
            <a:r>
              <a:rPr lang="en" sz="1100" b="1" dirty="0" smtClean="0">
                <a:solidFill>
                  <a:schemeClr val="dk2"/>
                </a:solidFill>
              </a:rPr>
              <a:t>	The </a:t>
            </a:r>
            <a:r>
              <a:rPr lang="en" sz="1100" b="1" dirty="0">
                <a:solidFill>
                  <a:schemeClr val="dk2"/>
                </a:solidFill>
              </a:rPr>
              <a:t>main purpose of a home inspection is to determine if the home has any existing major defects (usually defined as repairs costing $1000 to $1500 and up), or any major repairs requiring attention in the near future. The inspector will point out smaller defects during the inspection, but of course, many small problems can add up to a major cost.</a:t>
            </a:r>
          </a:p>
          <a:p>
            <a:pPr lvl="0" indent="0" rtl="0">
              <a:lnSpc>
                <a:spcPct val="94000"/>
              </a:lnSpc>
              <a:spcBef>
                <a:spcPts val="0"/>
              </a:spcBef>
              <a:buClr>
                <a:schemeClr val="dk1"/>
              </a:buClr>
              <a:buSzPct val="100000"/>
              <a:buFont typeface="Arial"/>
              <a:buNone/>
            </a:pPr>
            <a:r>
              <a:rPr lang="en" sz="1100" b="1" dirty="0">
                <a:solidFill>
                  <a:schemeClr val="dk2"/>
                </a:solidFill>
              </a:rPr>
              <a:t> </a:t>
            </a:r>
          </a:p>
          <a:p>
            <a:pPr lvl="0" indent="0" rtl="0">
              <a:lnSpc>
                <a:spcPct val="94000"/>
              </a:lnSpc>
              <a:spcBef>
                <a:spcPts val="0"/>
              </a:spcBef>
              <a:buClr>
                <a:schemeClr val="dk1"/>
              </a:buClr>
              <a:buSzPct val="100000"/>
              <a:buFont typeface="Arial"/>
              <a:buNone/>
            </a:pPr>
            <a:r>
              <a:rPr lang="en" sz="1100" b="1" dirty="0" smtClean="0">
                <a:solidFill>
                  <a:schemeClr val="dk2"/>
                </a:solidFill>
              </a:rPr>
              <a:t>	An </a:t>
            </a:r>
            <a:r>
              <a:rPr lang="en" sz="1100" b="1" dirty="0">
                <a:solidFill>
                  <a:schemeClr val="dk2"/>
                </a:solidFill>
              </a:rPr>
              <a:t>inspection done to the Standards of Practice of the Ontario Association of Home Inspectors (OAHI) will cover the following major systems and components:</a:t>
            </a:r>
          </a:p>
          <a:p>
            <a:pPr marL="228600" lvl="0" indent="0" rtl="0">
              <a:lnSpc>
                <a:spcPct val="115000"/>
              </a:lnSpc>
              <a:spcBef>
                <a:spcPts val="0"/>
              </a:spcBef>
              <a:buClr>
                <a:schemeClr val="dk1"/>
              </a:buClr>
              <a:buSzPct val="110000"/>
              <a:buFont typeface="Arial"/>
              <a:buNone/>
            </a:pPr>
            <a:r>
              <a:rPr lang="en" sz="1000" b="1" dirty="0">
                <a:solidFill>
                  <a:schemeClr val="dk2"/>
                </a:solidFill>
              </a:rPr>
              <a:t>·</a:t>
            </a:r>
            <a:r>
              <a:rPr lang="en" sz="1100" b="1" dirty="0">
                <a:solidFill>
                  <a:schemeClr val="dk1"/>
                </a:solidFill>
              </a:rPr>
              <a:t> </a:t>
            </a:r>
            <a:r>
              <a:rPr lang="en" sz="1100" b="1" dirty="0">
                <a:solidFill>
                  <a:schemeClr val="dk2"/>
                </a:solidFill>
              </a:rPr>
              <a:t>Roofing, Chimneys and Flashing, Exterior, Property Drainage, Structure, Electrical, Heating and Cooling,</a:t>
            </a:r>
          </a:p>
          <a:p>
            <a:pPr marL="228600" lvl="0" indent="0" rtl="0">
              <a:lnSpc>
                <a:spcPct val="115000"/>
              </a:lnSpc>
              <a:spcBef>
                <a:spcPts val="0"/>
              </a:spcBef>
              <a:buClr>
                <a:schemeClr val="dk1"/>
              </a:buClr>
              <a:buSzPct val="100000"/>
              <a:buFont typeface="Arial"/>
              <a:buNone/>
            </a:pPr>
            <a:r>
              <a:rPr lang="en" sz="1100" b="1" dirty="0">
                <a:solidFill>
                  <a:schemeClr val="dk2"/>
                </a:solidFill>
              </a:rPr>
              <a:t>Insulation, Plumbing, Foundation and Interior.</a:t>
            </a:r>
          </a:p>
          <a:p>
            <a:pPr lvl="0" indent="0" rtl="0">
              <a:lnSpc>
                <a:spcPct val="115000"/>
              </a:lnSpc>
              <a:spcBef>
                <a:spcPts val="0"/>
              </a:spcBef>
              <a:buClr>
                <a:schemeClr val="dk1"/>
              </a:buClr>
              <a:buSzPct val="100000"/>
              <a:buFont typeface="Arial"/>
              <a:buNone/>
            </a:pPr>
            <a:r>
              <a:rPr lang="en" sz="1100" b="1" dirty="0">
                <a:solidFill>
                  <a:schemeClr val="dk2"/>
                </a:solidFill>
              </a:rPr>
              <a:t> </a:t>
            </a:r>
          </a:p>
          <a:p>
            <a:pPr lvl="0" indent="0" rtl="0">
              <a:lnSpc>
                <a:spcPct val="94000"/>
              </a:lnSpc>
              <a:spcBef>
                <a:spcPts val="0"/>
              </a:spcBef>
              <a:buClr>
                <a:schemeClr val="dk1"/>
              </a:buClr>
              <a:buSzPct val="100000"/>
              <a:buFont typeface="Arial"/>
              <a:buNone/>
            </a:pPr>
            <a:r>
              <a:rPr lang="en" sz="1100" b="1" dirty="0" smtClean="0">
                <a:solidFill>
                  <a:schemeClr val="dk2"/>
                </a:solidFill>
              </a:rPr>
              <a:t>	A </a:t>
            </a:r>
            <a:r>
              <a:rPr lang="en" sz="1100" b="1" dirty="0">
                <a:solidFill>
                  <a:schemeClr val="dk2"/>
                </a:solidFill>
              </a:rPr>
              <a:t>typical Home Inspection takes approximately three hours. A quality inspection is very thorough, as the entire home is checked, from the basement to the attic and everything in between.  Professional Home Inspectors are highly skilled individuals with knowledge of building codes as well as all systems and components of your home</a:t>
            </a:r>
            <a:r>
              <a:rPr lang="en" sz="1100" b="1" dirty="0" smtClean="0">
                <a:solidFill>
                  <a:schemeClr val="dk2"/>
                </a:solidFill>
              </a:rPr>
              <a:t>.  Often, a home inspector will welcome you to accompany them and point out items of interest, previous building code requirements versus those of today, etc.</a:t>
            </a:r>
            <a:endParaRPr lang="en" sz="1100" b="1" dirty="0">
              <a:solidFill>
                <a:schemeClr val="dk2"/>
              </a:solidFill>
            </a:endParaRPr>
          </a:p>
          <a:p>
            <a:pPr lvl="0" indent="0" rtl="0">
              <a:lnSpc>
                <a:spcPct val="94000"/>
              </a:lnSpc>
              <a:spcBef>
                <a:spcPts val="0"/>
              </a:spcBef>
              <a:buClr>
                <a:schemeClr val="dk1"/>
              </a:buClr>
              <a:buSzPct val="100000"/>
              <a:buFont typeface="Arial"/>
              <a:buNone/>
            </a:pPr>
            <a:r>
              <a:rPr lang="en" sz="1100" b="1" dirty="0">
                <a:solidFill>
                  <a:schemeClr val="dk2"/>
                </a:solidFill>
              </a:rPr>
              <a:t> </a:t>
            </a:r>
          </a:p>
          <a:p>
            <a:pPr lvl="0" indent="0" rtl="0">
              <a:lnSpc>
                <a:spcPct val="94000"/>
              </a:lnSpc>
              <a:spcBef>
                <a:spcPts val="0"/>
              </a:spcBef>
              <a:buClr>
                <a:schemeClr val="dk1"/>
              </a:buClr>
              <a:buSzPct val="100000"/>
              <a:buFont typeface="Arial"/>
              <a:buNone/>
            </a:pPr>
            <a:r>
              <a:rPr lang="en" sz="1100" b="1" dirty="0">
                <a:solidFill>
                  <a:schemeClr val="dk2"/>
                </a:solidFill>
              </a:rPr>
              <a:t> </a:t>
            </a:r>
          </a:p>
          <a:p>
            <a:pPr lvl="0" indent="0" rtl="0">
              <a:lnSpc>
                <a:spcPct val="115000"/>
              </a:lnSpc>
              <a:spcBef>
                <a:spcPts val="0"/>
              </a:spcBef>
              <a:buClr>
                <a:schemeClr val="dk1"/>
              </a:buClr>
              <a:buSzPct val="91666"/>
              <a:buFont typeface="Arial"/>
              <a:buNone/>
            </a:pPr>
            <a:r>
              <a:rPr lang="en" sz="1200" b="1" dirty="0" smtClean="0">
                <a:solidFill>
                  <a:srgbClr val="D0322C"/>
                </a:solidFill>
              </a:rPr>
              <a:t>Why have </a:t>
            </a:r>
            <a:r>
              <a:rPr lang="en" sz="1200" b="1" dirty="0">
                <a:solidFill>
                  <a:srgbClr val="D0322C"/>
                </a:solidFill>
              </a:rPr>
              <a:t>a Home Inspection?</a:t>
            </a:r>
          </a:p>
          <a:p>
            <a:pPr lvl="0" indent="0" rtl="0">
              <a:lnSpc>
                <a:spcPct val="94000"/>
              </a:lnSpc>
              <a:spcBef>
                <a:spcPts val="0"/>
              </a:spcBef>
              <a:buClr>
                <a:schemeClr val="dk1"/>
              </a:buClr>
              <a:buSzPct val="100000"/>
              <a:buFont typeface="Arial"/>
              <a:buNone/>
            </a:pPr>
            <a:r>
              <a:rPr lang="en" sz="1100" b="1" dirty="0">
                <a:solidFill>
                  <a:schemeClr val="dk2"/>
                </a:solidFill>
              </a:rPr>
              <a:t> </a:t>
            </a:r>
          </a:p>
          <a:p>
            <a:pPr lvl="0" indent="0" rtl="0">
              <a:lnSpc>
                <a:spcPct val="94000"/>
              </a:lnSpc>
              <a:spcBef>
                <a:spcPts val="0"/>
              </a:spcBef>
              <a:buClr>
                <a:schemeClr val="dk1"/>
              </a:buClr>
              <a:buSzPct val="100000"/>
              <a:buFont typeface="Arial"/>
              <a:buNone/>
            </a:pPr>
            <a:r>
              <a:rPr lang="en" sz="1100" b="1" dirty="0" smtClean="0">
                <a:solidFill>
                  <a:schemeClr val="dk2"/>
                </a:solidFill>
              </a:rPr>
              <a:t>	The </a:t>
            </a:r>
            <a:r>
              <a:rPr lang="en" sz="1100" b="1" dirty="0">
                <a:solidFill>
                  <a:schemeClr val="dk2"/>
                </a:solidFill>
              </a:rPr>
              <a:t>first and most important reason is knowing what you are buying. This will help eliminate future surprises </a:t>
            </a:r>
            <a:r>
              <a:rPr lang="en" sz="1100" b="1" dirty="0" smtClean="0">
                <a:solidFill>
                  <a:schemeClr val="dk2"/>
                </a:solidFill>
              </a:rPr>
              <a:t>and unplanned </a:t>
            </a:r>
            <a:r>
              <a:rPr lang="en" sz="1100" b="1" dirty="0">
                <a:solidFill>
                  <a:schemeClr val="dk2"/>
                </a:solidFill>
              </a:rPr>
              <a:t>expenses. A quality home inspection allows you to make an informed decision about your </a:t>
            </a:r>
            <a:r>
              <a:rPr lang="en" sz="1100" b="1" dirty="0" smtClean="0">
                <a:solidFill>
                  <a:schemeClr val="dk2"/>
                </a:solidFill>
              </a:rPr>
              <a:t>purchase.  If </a:t>
            </a:r>
            <a:r>
              <a:rPr lang="en" sz="1100" b="1" dirty="0">
                <a:solidFill>
                  <a:schemeClr val="dk2"/>
                </a:solidFill>
              </a:rPr>
              <a:t>significant defects are discovered during an inspection you should speak with your Real Estate Representative </a:t>
            </a:r>
            <a:r>
              <a:rPr lang="en" sz="1100" b="1" dirty="0" smtClean="0">
                <a:solidFill>
                  <a:schemeClr val="dk2"/>
                </a:solidFill>
              </a:rPr>
              <a:t>to discuss </a:t>
            </a:r>
            <a:r>
              <a:rPr lang="en" sz="1100" b="1" dirty="0">
                <a:solidFill>
                  <a:schemeClr val="dk2"/>
                </a:solidFill>
              </a:rPr>
              <a:t>your options. It is quite possible you will save money in the future by completing maintenance </a:t>
            </a:r>
            <a:r>
              <a:rPr lang="en" sz="1100" b="1" dirty="0" smtClean="0">
                <a:solidFill>
                  <a:schemeClr val="dk2"/>
                </a:solidFill>
              </a:rPr>
              <a:t>repairs suggested </a:t>
            </a:r>
            <a:r>
              <a:rPr lang="en" sz="1100" b="1" dirty="0">
                <a:solidFill>
                  <a:schemeClr val="dk2"/>
                </a:solidFill>
              </a:rPr>
              <a:t>by your </a:t>
            </a:r>
            <a:r>
              <a:rPr lang="en" sz="1100" b="1" dirty="0" smtClean="0">
                <a:solidFill>
                  <a:schemeClr val="dk2"/>
                </a:solidFill>
              </a:rPr>
              <a:t>Inspector</a:t>
            </a:r>
            <a:r>
              <a:rPr lang="en" sz="1100" b="1" dirty="0">
                <a:solidFill>
                  <a:schemeClr val="dk2"/>
                </a:solidFill>
              </a:rPr>
              <a:t>, that would lead to larger repairs if left unattended.</a:t>
            </a:r>
          </a:p>
          <a:p>
            <a:pPr lvl="0" indent="0" rtl="0">
              <a:lnSpc>
                <a:spcPct val="94000"/>
              </a:lnSpc>
              <a:spcBef>
                <a:spcPts val="0"/>
              </a:spcBef>
              <a:buClr>
                <a:schemeClr val="dk1"/>
              </a:buClr>
              <a:buSzPct val="100000"/>
              <a:buFont typeface="Arial"/>
              <a:buNone/>
            </a:pPr>
            <a:endParaRPr lang="en" sz="1100" b="1" dirty="0" smtClean="0">
              <a:solidFill>
                <a:schemeClr val="dk2"/>
              </a:solidFill>
            </a:endParaRPr>
          </a:p>
          <a:p>
            <a:pPr lvl="0" indent="0" rtl="0">
              <a:lnSpc>
                <a:spcPct val="94000"/>
              </a:lnSpc>
              <a:spcBef>
                <a:spcPts val="0"/>
              </a:spcBef>
              <a:buClr>
                <a:schemeClr val="dk1"/>
              </a:buClr>
              <a:buSzPct val="100000"/>
              <a:buFont typeface="Arial"/>
              <a:buNone/>
            </a:pPr>
            <a:r>
              <a:rPr lang="en" sz="1100" b="1" dirty="0">
                <a:solidFill>
                  <a:schemeClr val="dk2"/>
                </a:solidFill>
              </a:rPr>
              <a:t>	</a:t>
            </a:r>
            <a:r>
              <a:rPr lang="en" sz="1100" b="1" dirty="0" smtClean="0">
                <a:solidFill>
                  <a:schemeClr val="dk2"/>
                </a:solidFill>
              </a:rPr>
              <a:t>Second, you may be handy and want to do your own inspection.  Think about the fact that you are emotionally invested in the buying process – it may help to have someone detached take a hard look at the home and lay out the facts in black and white.</a:t>
            </a:r>
          </a:p>
          <a:p>
            <a:pPr lvl="0" indent="0" rtl="0">
              <a:lnSpc>
                <a:spcPct val="94000"/>
              </a:lnSpc>
              <a:spcBef>
                <a:spcPts val="0"/>
              </a:spcBef>
              <a:buClr>
                <a:schemeClr val="dk1"/>
              </a:buClr>
              <a:buSzPct val="100000"/>
              <a:buFont typeface="Arial"/>
              <a:buNone/>
            </a:pPr>
            <a:endParaRPr lang="en" sz="1100" b="1" dirty="0" smtClean="0">
              <a:solidFill>
                <a:schemeClr val="dk2"/>
              </a:solidFill>
            </a:endParaRPr>
          </a:p>
          <a:p>
            <a:pPr lvl="0" indent="0" rtl="0">
              <a:lnSpc>
                <a:spcPct val="94000"/>
              </a:lnSpc>
              <a:spcBef>
                <a:spcPts val="0"/>
              </a:spcBef>
              <a:buClr>
                <a:schemeClr val="dk1"/>
              </a:buClr>
              <a:buSzPct val="100000"/>
              <a:buFont typeface="Arial"/>
              <a:buNone/>
            </a:pPr>
            <a:r>
              <a:rPr lang="en" sz="1100" b="1" dirty="0">
                <a:solidFill>
                  <a:schemeClr val="dk2"/>
                </a:solidFill>
              </a:rPr>
              <a:t>	</a:t>
            </a:r>
            <a:r>
              <a:rPr lang="en" sz="1100" b="1" dirty="0" smtClean="0">
                <a:solidFill>
                  <a:schemeClr val="dk2"/>
                </a:solidFill>
              </a:rPr>
              <a:t>Third, a Home </a:t>
            </a:r>
            <a:r>
              <a:rPr lang="en" sz="1100" b="1" dirty="0">
                <a:solidFill>
                  <a:schemeClr val="dk2"/>
                </a:solidFill>
              </a:rPr>
              <a:t>I</a:t>
            </a:r>
            <a:r>
              <a:rPr lang="en" sz="1100" b="1" dirty="0" smtClean="0">
                <a:solidFill>
                  <a:schemeClr val="dk2"/>
                </a:solidFill>
              </a:rPr>
              <a:t>nspector may have a suggestion that leads to a simpler fix to a problem than previously anticipated.  A good Home </a:t>
            </a:r>
            <a:r>
              <a:rPr lang="en" sz="1100" b="1" dirty="0">
                <a:solidFill>
                  <a:schemeClr val="dk2"/>
                </a:solidFill>
              </a:rPr>
              <a:t>I</a:t>
            </a:r>
            <a:r>
              <a:rPr lang="en" sz="1100" b="1" dirty="0" smtClean="0">
                <a:solidFill>
                  <a:schemeClr val="dk2"/>
                </a:solidFill>
              </a:rPr>
              <a:t>nspector will know his/her limits and make recommendations for further review by accredited tradespeople. </a:t>
            </a:r>
          </a:p>
          <a:p>
            <a:pPr lvl="0" indent="0" rtl="0">
              <a:lnSpc>
                <a:spcPct val="94000"/>
              </a:lnSpc>
              <a:spcBef>
                <a:spcPts val="0"/>
              </a:spcBef>
              <a:buClr>
                <a:schemeClr val="dk1"/>
              </a:buClr>
              <a:buSzPct val="100000"/>
              <a:buFont typeface="Arial"/>
              <a:buNone/>
            </a:pPr>
            <a:endParaRPr lang="en" sz="1100" b="1" dirty="0">
              <a:solidFill>
                <a:schemeClr val="dk2"/>
              </a:solidFill>
            </a:endParaRPr>
          </a:p>
          <a:p>
            <a:pPr lvl="0" indent="0" rtl="0">
              <a:lnSpc>
                <a:spcPct val="94000"/>
              </a:lnSpc>
              <a:spcBef>
                <a:spcPts val="0"/>
              </a:spcBef>
              <a:buClr>
                <a:schemeClr val="dk1"/>
              </a:buClr>
              <a:buSzPct val="100000"/>
              <a:buFont typeface="Arial"/>
              <a:buNone/>
            </a:pPr>
            <a:r>
              <a:rPr lang="en" sz="1100" b="1" dirty="0" smtClean="0">
                <a:solidFill>
                  <a:schemeClr val="dk2"/>
                </a:solidFill>
              </a:rPr>
              <a:t>	Finally </a:t>
            </a:r>
            <a:r>
              <a:rPr lang="en" sz="1100" b="1" dirty="0">
                <a:solidFill>
                  <a:schemeClr val="dk2"/>
                </a:solidFill>
              </a:rPr>
              <a:t>you will be able to continue with the purchase of your home with full knowledge of its condition, giving you </a:t>
            </a:r>
            <a:r>
              <a:rPr lang="en" sz="1100" b="1" dirty="0" smtClean="0">
                <a:solidFill>
                  <a:schemeClr val="dk2"/>
                </a:solidFill>
              </a:rPr>
              <a:t>“Peace </a:t>
            </a:r>
            <a:r>
              <a:rPr lang="en" sz="1100" b="1" dirty="0">
                <a:solidFill>
                  <a:schemeClr val="dk2"/>
                </a:solidFill>
              </a:rPr>
              <a:t>of Mind” during what is often a very stressful time.</a:t>
            </a:r>
          </a:p>
          <a:p>
            <a:pPr lvl="0" rtl="0">
              <a:lnSpc>
                <a:spcPct val="94000"/>
              </a:lnSpc>
              <a:spcBef>
                <a:spcPts val="0"/>
              </a:spcBef>
              <a:buClr>
                <a:schemeClr val="dk1"/>
              </a:buClr>
              <a:buSzPct val="100000"/>
              <a:buFont typeface="Arial"/>
              <a:buNone/>
            </a:pPr>
            <a:r>
              <a:rPr lang="en" sz="1100" dirty="0">
                <a:solidFill>
                  <a:schemeClr val="dk1"/>
                </a:solidFill>
              </a:rPr>
              <a:t> </a:t>
            </a:r>
          </a:p>
          <a:p>
            <a:pPr lvl="0" rtl="0">
              <a:lnSpc>
                <a:spcPct val="94000"/>
              </a:lnSpc>
              <a:spcBef>
                <a:spcPts val="0"/>
              </a:spcBef>
              <a:buClr>
                <a:schemeClr val="dk1"/>
              </a:buClr>
              <a:buFont typeface="Arial"/>
              <a:buNone/>
            </a:pPr>
            <a:endParaRPr sz="1200" dirty="0">
              <a:solidFill>
                <a:schemeClr val="dk2"/>
              </a:solidFill>
            </a:endParaRPr>
          </a:p>
          <a:p>
            <a:pPr lvl="0" rtl="0">
              <a:lnSpc>
                <a:spcPct val="94000"/>
              </a:lnSpc>
              <a:spcBef>
                <a:spcPts val="0"/>
              </a:spcBef>
              <a:buClr>
                <a:schemeClr val="dk1"/>
              </a:buClr>
              <a:buSzPct val="100000"/>
              <a:buFont typeface="Arial"/>
              <a:buNone/>
            </a:pPr>
            <a:r>
              <a:rPr lang="en" sz="1100" dirty="0">
                <a:solidFill>
                  <a:schemeClr val="dk1"/>
                </a:solidFill>
              </a:rPr>
              <a:t> </a:t>
            </a:r>
          </a:p>
          <a:p>
            <a:pPr lvl="0" rtl="0">
              <a:lnSpc>
                <a:spcPct val="94000"/>
              </a:lnSpc>
              <a:spcBef>
                <a:spcPts val="0"/>
              </a:spcBef>
              <a:buClr>
                <a:schemeClr val="dk1"/>
              </a:buClr>
              <a:buFont typeface="Arial"/>
              <a:buNone/>
            </a:pPr>
            <a:endParaRPr sz="1100" dirty="0">
              <a:solidFill>
                <a:schemeClr val="dk2"/>
              </a:solidFill>
            </a:endParaRPr>
          </a:p>
          <a:p>
            <a:pPr lvl="0" rtl="0">
              <a:lnSpc>
                <a:spcPct val="94000"/>
              </a:lnSpc>
              <a:spcBef>
                <a:spcPts val="0"/>
              </a:spcBef>
              <a:buClr>
                <a:schemeClr val="dk1"/>
              </a:buClr>
              <a:buSzPct val="100000"/>
              <a:buFont typeface="Arial"/>
              <a:buNone/>
            </a:pPr>
            <a:r>
              <a:rPr lang="en" sz="1100" dirty="0">
                <a:solidFill>
                  <a:schemeClr val="dk1"/>
                </a:solidFill>
              </a:rPr>
              <a:t> </a:t>
            </a:r>
          </a:p>
          <a:p>
            <a:pPr lvl="0" rtl="0">
              <a:lnSpc>
                <a:spcPct val="94000"/>
              </a:lnSpc>
              <a:spcBef>
                <a:spcPts val="0"/>
              </a:spcBef>
              <a:buClr>
                <a:schemeClr val="dk1"/>
              </a:buClr>
              <a:buFont typeface="Arial"/>
              <a:buNone/>
            </a:pPr>
            <a:endParaRPr sz="1100" dirty="0">
              <a:solidFill>
                <a:schemeClr val="dk1"/>
              </a:solidFill>
            </a:endParaRPr>
          </a:p>
          <a:p>
            <a:pPr lvl="0" rtl="0">
              <a:lnSpc>
                <a:spcPct val="115000"/>
              </a:lnSpc>
              <a:spcBef>
                <a:spcPts val="0"/>
              </a:spcBef>
              <a:buClr>
                <a:schemeClr val="dk1"/>
              </a:buClr>
              <a:buSzPct val="100000"/>
              <a:buFont typeface="Arial"/>
              <a:buNone/>
            </a:pPr>
            <a:r>
              <a:rPr lang="en" sz="1100" dirty="0">
                <a:solidFill>
                  <a:schemeClr val="dk1"/>
                </a:solidFill>
              </a:rPr>
              <a:t> </a:t>
            </a:r>
          </a:p>
          <a:p>
            <a:pPr lvl="0" rtl="0">
              <a:spcBef>
                <a:spcPts val="0"/>
              </a:spcBef>
              <a:buNone/>
            </a:pPr>
            <a:endParaRPr sz="1200" b="1" dirty="0">
              <a:solidFill>
                <a:srgbClr val="D0322C"/>
              </a:solidFill>
            </a:endParaRPr>
          </a:p>
        </p:txBody>
      </p:sp>
      <p:pic>
        <p:nvPicPr>
          <p:cNvPr id="4" name="Picture 3"/>
          <p:cNvPicPr>
            <a:picLocks noChangeAspect="1"/>
          </p:cNvPicPr>
          <p:nvPr/>
        </p:nvPicPr>
        <p:blipFill>
          <a:blip r:embed="rId3"/>
          <a:stretch>
            <a:fillRect/>
          </a:stretch>
        </p:blipFill>
        <p:spPr>
          <a:xfrm>
            <a:off x="405474" y="8223724"/>
            <a:ext cx="2933700" cy="1495425"/>
          </a:xfrm>
          <a:prstGeom prst="rect">
            <a:avLst/>
          </a:prstGeom>
        </p:spPr>
      </p:pic>
      <p:sp>
        <p:nvSpPr>
          <p:cNvPr id="5" name="TextBox 4"/>
          <p:cNvSpPr txBox="1"/>
          <p:nvPr/>
        </p:nvSpPr>
        <p:spPr>
          <a:xfrm>
            <a:off x="4083721" y="8733174"/>
            <a:ext cx="2883137" cy="738664"/>
          </a:xfrm>
          <a:prstGeom prst="rect">
            <a:avLst/>
          </a:prstGeom>
          <a:solidFill>
            <a:schemeClr val="lt1"/>
          </a:solidFill>
          <a:scene3d>
            <a:camera prst="orthographicFront"/>
            <a:lightRig rig="threePt" dir="t"/>
          </a:scene3d>
          <a:sp3d extrusionH="76200" prstMaterial="matte">
            <a:bevelT w="127000"/>
            <a:bevelB w="95250"/>
            <a:extrusionClr>
              <a:schemeClr val="tx1"/>
            </a:extrusionClr>
          </a:sp3d>
        </p:spPr>
        <p:txBody>
          <a:bodyPr wrap="square" rtlCol="0">
            <a:spAutoFit/>
          </a:bodyPr>
          <a:lstStyle/>
          <a:p>
            <a:pPr algn="r"/>
            <a:r>
              <a:rPr lang="en-CA" b="1" dirty="0" smtClean="0">
                <a:solidFill>
                  <a:schemeClr val="tx1"/>
                </a:solidFill>
              </a:rPr>
              <a:t>530 Main St, Winchester</a:t>
            </a:r>
          </a:p>
          <a:p>
            <a:pPr algn="r"/>
            <a:r>
              <a:rPr lang="en-CA" b="1" dirty="0" smtClean="0">
                <a:solidFill>
                  <a:schemeClr val="tx1"/>
                </a:solidFill>
              </a:rPr>
              <a:t>Office: (613) 774-4253</a:t>
            </a:r>
          </a:p>
          <a:p>
            <a:pPr algn="r"/>
            <a:r>
              <a:rPr lang="en-CA" b="1" dirty="0" smtClean="0">
                <a:solidFill>
                  <a:schemeClr val="tx1"/>
                </a:solidFill>
              </a:rPr>
              <a:t>www.oldford.ca</a:t>
            </a:r>
            <a:endParaRPr lang="en-CA" b="1" dirty="0">
              <a:solidFill>
                <a:schemeClr val="tx1"/>
              </a:solidFill>
            </a:endParaRPr>
          </a:p>
        </p:txBody>
      </p: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253051" y="827557"/>
            <a:ext cx="7130699" cy="307499"/>
          </a:xfrm>
          <a:prstGeom prst="rect">
            <a:avLst/>
          </a:prstGeom>
        </p:spPr>
        <p:txBody>
          <a:bodyPr lIns="91425" tIns="91425" rIns="91425" bIns="91425" anchor="ctr" anchorCtr="0">
            <a:noAutofit/>
          </a:bodyPr>
          <a:lstStyle/>
          <a:p>
            <a:pPr lvl="0" rtl="0">
              <a:spcBef>
                <a:spcPts val="0"/>
              </a:spcBef>
              <a:buClr>
                <a:schemeClr val="dk1"/>
              </a:buClr>
              <a:buSzPct val="45833"/>
              <a:buFont typeface="Arial"/>
              <a:buNone/>
            </a:pPr>
            <a:r>
              <a:rPr lang="en" sz="2400" dirty="0">
                <a:solidFill>
                  <a:srgbClr val="A6A6A6"/>
                </a:solidFill>
              </a:rPr>
              <a:t>STEP 7  |   </a:t>
            </a:r>
            <a:r>
              <a:rPr lang="en" sz="2400" dirty="0">
                <a:solidFill>
                  <a:srgbClr val="D0322C"/>
                </a:solidFill>
              </a:rPr>
              <a:t>Home Inspection</a:t>
            </a:r>
          </a:p>
          <a:p>
            <a:pPr lvl="0" rtl="0">
              <a:spcBef>
                <a:spcPts val="0"/>
              </a:spcBef>
              <a:buClr>
                <a:schemeClr val="dk1"/>
              </a:buClr>
              <a:buSzPct val="100000"/>
              <a:buFont typeface="Arial"/>
              <a:buNone/>
            </a:pPr>
            <a:r>
              <a:rPr lang="en" sz="1100" dirty="0">
                <a:solidFill>
                  <a:schemeClr val="dk1"/>
                </a:solidFill>
              </a:rPr>
              <a:t> </a:t>
            </a:r>
          </a:p>
          <a:p>
            <a:pPr lvl="0" rtl="0">
              <a:spcBef>
                <a:spcPts val="0"/>
              </a:spcBef>
              <a:buClr>
                <a:schemeClr val="dk1"/>
              </a:buClr>
              <a:buFont typeface="Arial"/>
              <a:buNone/>
            </a:pPr>
            <a:endParaRPr sz="1100" dirty="0">
              <a:solidFill>
                <a:schemeClr val="dk1"/>
              </a:solidFill>
            </a:endParaRPr>
          </a:p>
          <a:p>
            <a:pPr lvl="0" rtl="0">
              <a:spcBef>
                <a:spcPts val="0"/>
              </a:spcBef>
              <a:buNone/>
            </a:pPr>
            <a:endParaRPr sz="2400" dirty="0">
              <a:solidFill>
                <a:srgbClr val="A6A6A6"/>
              </a:solidFill>
            </a:endParaRPr>
          </a:p>
        </p:txBody>
      </p:sp>
      <p:sp>
        <p:nvSpPr>
          <p:cNvPr id="141" name="Shape 141"/>
          <p:cNvSpPr txBox="1">
            <a:spLocks noGrp="1"/>
          </p:cNvSpPr>
          <p:nvPr>
            <p:ph type="body" idx="1"/>
          </p:nvPr>
        </p:nvSpPr>
        <p:spPr>
          <a:xfrm>
            <a:off x="405474" y="1179774"/>
            <a:ext cx="6995100" cy="7553400"/>
          </a:xfrm>
          <a:prstGeom prst="rect">
            <a:avLst/>
          </a:prstGeom>
        </p:spPr>
        <p:txBody>
          <a:bodyPr lIns="91425" tIns="91425" rIns="91425" bIns="91425" anchor="t" anchorCtr="0">
            <a:noAutofit/>
          </a:bodyPr>
          <a:lstStyle/>
          <a:p>
            <a:pPr lvl="0" rtl="0">
              <a:lnSpc>
                <a:spcPct val="94000"/>
              </a:lnSpc>
              <a:spcBef>
                <a:spcPts val="0"/>
              </a:spcBef>
              <a:buClr>
                <a:schemeClr val="dk1"/>
              </a:buClr>
              <a:buSzPct val="91666"/>
              <a:buFont typeface="Arial"/>
              <a:buNone/>
            </a:pPr>
            <a:r>
              <a:rPr lang="en" sz="1200" b="1" dirty="0">
                <a:solidFill>
                  <a:srgbClr val="D0322C"/>
                </a:solidFill>
              </a:rPr>
              <a:t>When Does The Inspection Take Place?</a:t>
            </a:r>
          </a:p>
          <a:p>
            <a:pPr lvl="0" rtl="0">
              <a:lnSpc>
                <a:spcPct val="94000"/>
              </a:lnSpc>
              <a:spcBef>
                <a:spcPts val="0"/>
              </a:spcBef>
              <a:buClr>
                <a:schemeClr val="dk1"/>
              </a:buClr>
              <a:buSzPct val="100000"/>
              <a:buFont typeface="Arial"/>
              <a:buNone/>
            </a:pPr>
            <a:r>
              <a:rPr lang="en" sz="1100" dirty="0">
                <a:solidFill>
                  <a:schemeClr val="dk2"/>
                </a:solidFill>
              </a:rPr>
              <a:t> </a:t>
            </a:r>
            <a:endParaRPr lang="en" sz="1100" b="1" dirty="0">
              <a:solidFill>
                <a:schemeClr val="dk2"/>
              </a:solidFill>
            </a:endParaRPr>
          </a:p>
          <a:p>
            <a:pPr lvl="0" indent="145733" rtl="0">
              <a:lnSpc>
                <a:spcPct val="94000"/>
              </a:lnSpc>
              <a:spcBef>
                <a:spcPts val="0"/>
              </a:spcBef>
              <a:buClr>
                <a:schemeClr val="dk1"/>
              </a:buClr>
              <a:buSzPct val="100000"/>
              <a:buFont typeface="Arial"/>
              <a:buNone/>
            </a:pPr>
            <a:r>
              <a:rPr lang="en" sz="1100" b="1" dirty="0" smtClean="0">
                <a:solidFill>
                  <a:schemeClr val="dk2"/>
                </a:solidFill>
              </a:rPr>
              <a:t>The home inspection </a:t>
            </a:r>
            <a:r>
              <a:rPr lang="en" sz="1100" b="1" dirty="0">
                <a:solidFill>
                  <a:schemeClr val="dk2"/>
                </a:solidFill>
              </a:rPr>
              <a:t>generally takes place after the </a:t>
            </a:r>
            <a:r>
              <a:rPr lang="en" sz="1100" b="1" dirty="0" smtClean="0">
                <a:solidFill>
                  <a:schemeClr val="dk2"/>
                </a:solidFill>
              </a:rPr>
              <a:t>offer </a:t>
            </a:r>
            <a:r>
              <a:rPr lang="en" sz="1100" b="1" dirty="0">
                <a:solidFill>
                  <a:schemeClr val="dk2"/>
                </a:solidFill>
              </a:rPr>
              <a:t>has been negotiated and agreed upon between you and the Seller.  At this point you are pretty sure you will be buying the home.</a:t>
            </a:r>
          </a:p>
          <a:p>
            <a:pPr lvl="0" indent="145733" rtl="0">
              <a:lnSpc>
                <a:spcPct val="94000"/>
              </a:lnSpc>
              <a:spcBef>
                <a:spcPts val="0"/>
              </a:spcBef>
              <a:buClr>
                <a:schemeClr val="dk1"/>
              </a:buClr>
              <a:buSzPct val="100000"/>
              <a:buFont typeface="Arial"/>
              <a:buNone/>
            </a:pPr>
            <a:r>
              <a:rPr lang="en" sz="1100" b="1" dirty="0">
                <a:solidFill>
                  <a:schemeClr val="dk2"/>
                </a:solidFill>
              </a:rPr>
              <a:t> </a:t>
            </a:r>
          </a:p>
          <a:p>
            <a:pPr lvl="0" indent="145733" rtl="0">
              <a:lnSpc>
                <a:spcPct val="94000"/>
              </a:lnSpc>
              <a:spcBef>
                <a:spcPts val="0"/>
              </a:spcBef>
              <a:buClr>
                <a:schemeClr val="dk1"/>
              </a:buClr>
              <a:buSzPct val="100000"/>
              <a:buFont typeface="Arial"/>
              <a:buNone/>
            </a:pPr>
            <a:r>
              <a:rPr lang="en" sz="1100" b="1" dirty="0">
                <a:solidFill>
                  <a:schemeClr val="dk2"/>
                </a:solidFill>
              </a:rPr>
              <a:t>It is strongly recommended that you attend the inspection. </a:t>
            </a:r>
            <a:r>
              <a:rPr lang="en" sz="1100" b="1" dirty="0" smtClean="0">
                <a:solidFill>
                  <a:schemeClr val="dk2"/>
                </a:solidFill>
              </a:rPr>
              <a:t> Your </a:t>
            </a:r>
            <a:r>
              <a:rPr lang="en" sz="1100" b="1" dirty="0">
                <a:solidFill>
                  <a:schemeClr val="dk2"/>
                </a:solidFill>
              </a:rPr>
              <a:t>I</a:t>
            </a:r>
            <a:r>
              <a:rPr lang="en" sz="1100" b="1" dirty="0" smtClean="0">
                <a:solidFill>
                  <a:schemeClr val="dk2"/>
                </a:solidFill>
              </a:rPr>
              <a:t>nspector </a:t>
            </a:r>
            <a:r>
              <a:rPr lang="en" sz="1100" b="1" dirty="0">
                <a:solidFill>
                  <a:schemeClr val="dk2"/>
                </a:solidFill>
              </a:rPr>
              <a:t>will share a wealth of information with you about the home — this information is much easier to understand if you are present. Buying a home is likely the biggest investment you will make in your lifetime, so don’t miss out on the opportunity to learn as much as you can about your new home.</a:t>
            </a:r>
          </a:p>
          <a:p>
            <a:pPr lvl="0" indent="145733" rtl="0">
              <a:lnSpc>
                <a:spcPct val="94000"/>
              </a:lnSpc>
              <a:spcBef>
                <a:spcPts val="0"/>
              </a:spcBef>
              <a:buClr>
                <a:schemeClr val="dk1"/>
              </a:buClr>
              <a:buSzPct val="100000"/>
              <a:buFont typeface="Arial"/>
              <a:buNone/>
            </a:pPr>
            <a:r>
              <a:rPr lang="en" sz="1100" b="1" dirty="0">
                <a:solidFill>
                  <a:schemeClr val="dk2"/>
                </a:solidFill>
              </a:rPr>
              <a:t> </a:t>
            </a:r>
          </a:p>
          <a:p>
            <a:pPr lvl="0" indent="145733" rtl="0">
              <a:lnSpc>
                <a:spcPct val="94000"/>
              </a:lnSpc>
              <a:spcBef>
                <a:spcPts val="0"/>
              </a:spcBef>
              <a:buClr>
                <a:schemeClr val="dk1"/>
              </a:buClr>
              <a:buSzPct val="100000"/>
              <a:buFont typeface="Arial"/>
              <a:buNone/>
            </a:pPr>
            <a:r>
              <a:rPr lang="en" sz="1100" b="1" dirty="0">
                <a:solidFill>
                  <a:schemeClr val="dk2"/>
                </a:solidFill>
              </a:rPr>
              <a:t> </a:t>
            </a:r>
          </a:p>
          <a:p>
            <a:pPr lvl="0" indent="145733" rtl="0">
              <a:lnSpc>
                <a:spcPct val="94000"/>
              </a:lnSpc>
              <a:spcBef>
                <a:spcPts val="0"/>
              </a:spcBef>
              <a:buClr>
                <a:schemeClr val="dk1"/>
              </a:buClr>
              <a:buSzPct val="91666"/>
              <a:buFont typeface="Arial"/>
              <a:buNone/>
            </a:pPr>
            <a:r>
              <a:rPr lang="en" sz="1200" b="1" dirty="0">
                <a:solidFill>
                  <a:srgbClr val="D0322C"/>
                </a:solidFill>
              </a:rPr>
              <a:t>Part of the Home Inspection takes place outside — remember to dress for the weather.</a:t>
            </a:r>
          </a:p>
          <a:p>
            <a:pPr lvl="0" indent="145733" rtl="0">
              <a:lnSpc>
                <a:spcPct val="94000"/>
              </a:lnSpc>
              <a:spcBef>
                <a:spcPts val="0"/>
              </a:spcBef>
              <a:buClr>
                <a:schemeClr val="dk1"/>
              </a:buClr>
              <a:buSzPct val="100000"/>
              <a:buFont typeface="Arial"/>
              <a:buNone/>
            </a:pPr>
            <a:r>
              <a:rPr lang="en" sz="1100" b="1" dirty="0">
                <a:solidFill>
                  <a:schemeClr val="dk2"/>
                </a:solidFill>
              </a:rPr>
              <a:t> </a:t>
            </a:r>
          </a:p>
          <a:p>
            <a:pPr lvl="0" indent="145733" rtl="0">
              <a:lnSpc>
                <a:spcPct val="94000"/>
              </a:lnSpc>
              <a:spcBef>
                <a:spcPts val="0"/>
              </a:spcBef>
              <a:buClr>
                <a:schemeClr val="dk1"/>
              </a:buClr>
              <a:buSzPct val="91666"/>
              <a:buFont typeface="Arial"/>
              <a:buNone/>
            </a:pPr>
            <a:r>
              <a:rPr lang="en" sz="1200" b="1" dirty="0">
                <a:solidFill>
                  <a:srgbClr val="D0322C"/>
                </a:solidFill>
              </a:rPr>
              <a:t>How Much Will It Cost?</a:t>
            </a:r>
            <a:br>
              <a:rPr lang="en" sz="1200" b="1" dirty="0">
                <a:solidFill>
                  <a:srgbClr val="D0322C"/>
                </a:solidFill>
              </a:rPr>
            </a:br>
            <a:endParaRPr lang="en" sz="1200" b="1" dirty="0">
              <a:solidFill>
                <a:srgbClr val="D0322C"/>
              </a:solidFill>
            </a:endParaRPr>
          </a:p>
          <a:p>
            <a:pPr lvl="0" indent="145733" rtl="0">
              <a:lnSpc>
                <a:spcPct val="94000"/>
              </a:lnSpc>
              <a:spcBef>
                <a:spcPts val="0"/>
              </a:spcBef>
              <a:buClr>
                <a:schemeClr val="dk1"/>
              </a:buClr>
              <a:buSzPct val="100000"/>
              <a:buFont typeface="Arial"/>
              <a:buNone/>
            </a:pPr>
            <a:r>
              <a:rPr lang="en" sz="1100" b="1" dirty="0" smtClean="0">
                <a:solidFill>
                  <a:schemeClr val="dk2"/>
                </a:solidFill>
              </a:rPr>
              <a:t>In </a:t>
            </a:r>
            <a:r>
              <a:rPr lang="en" sz="1100" b="1" dirty="0">
                <a:solidFill>
                  <a:schemeClr val="dk2"/>
                </a:solidFill>
              </a:rPr>
              <a:t>the Ottawa </a:t>
            </a:r>
            <a:r>
              <a:rPr lang="en" sz="1100" b="1" dirty="0" smtClean="0">
                <a:solidFill>
                  <a:schemeClr val="dk2"/>
                </a:solidFill>
              </a:rPr>
              <a:t>area, the </a:t>
            </a:r>
            <a:r>
              <a:rPr lang="en" sz="1100" b="1" dirty="0">
                <a:solidFill>
                  <a:schemeClr val="dk2"/>
                </a:solidFill>
              </a:rPr>
              <a:t>cost </a:t>
            </a:r>
            <a:r>
              <a:rPr lang="en" sz="1100" b="1" dirty="0" smtClean="0">
                <a:solidFill>
                  <a:schemeClr val="dk2"/>
                </a:solidFill>
              </a:rPr>
              <a:t>will range between </a:t>
            </a:r>
            <a:r>
              <a:rPr lang="en" sz="1100" b="1" dirty="0">
                <a:solidFill>
                  <a:schemeClr val="dk2"/>
                </a:solidFill>
              </a:rPr>
              <a:t>$400.00 and $500.00 plus HST. This is </a:t>
            </a:r>
            <a:r>
              <a:rPr lang="en" sz="1100" b="1" dirty="0" smtClean="0">
                <a:solidFill>
                  <a:schemeClr val="dk2"/>
                </a:solidFill>
              </a:rPr>
              <a:t>a </a:t>
            </a:r>
            <a:r>
              <a:rPr lang="en" sz="1100" b="1" dirty="0">
                <a:solidFill>
                  <a:schemeClr val="dk2"/>
                </a:solidFill>
              </a:rPr>
              <a:t>small price to pay when compared to the cost of a major deficiency discovered after you own the home. Be sure your Inspector offers a written report and a written contract. A verbal Inspection will be of no use </a:t>
            </a:r>
            <a:r>
              <a:rPr lang="en" sz="1100" b="1" dirty="0" smtClean="0">
                <a:solidFill>
                  <a:schemeClr val="dk2"/>
                </a:solidFill>
              </a:rPr>
              <a:t>for your reference </a:t>
            </a:r>
            <a:r>
              <a:rPr lang="en" sz="1100" b="1" dirty="0">
                <a:solidFill>
                  <a:schemeClr val="dk2"/>
                </a:solidFill>
              </a:rPr>
              <a:t>when you move into the house three or four months later. </a:t>
            </a:r>
          </a:p>
          <a:p>
            <a:pPr lvl="0" indent="145733" rtl="0">
              <a:lnSpc>
                <a:spcPct val="94000"/>
              </a:lnSpc>
              <a:spcBef>
                <a:spcPts val="0"/>
              </a:spcBef>
              <a:buClr>
                <a:schemeClr val="dk1"/>
              </a:buClr>
              <a:buSzPct val="100000"/>
              <a:buFont typeface="Arial"/>
              <a:buNone/>
            </a:pPr>
            <a:r>
              <a:rPr lang="en" sz="1100" b="1" dirty="0">
                <a:solidFill>
                  <a:schemeClr val="dk2"/>
                </a:solidFill>
              </a:rPr>
              <a:t> </a:t>
            </a:r>
          </a:p>
          <a:p>
            <a:pPr lvl="0" indent="145733" rtl="0">
              <a:lnSpc>
                <a:spcPct val="94000"/>
              </a:lnSpc>
              <a:spcBef>
                <a:spcPts val="0"/>
              </a:spcBef>
              <a:buClr>
                <a:schemeClr val="dk1"/>
              </a:buClr>
              <a:buSzPct val="100000"/>
              <a:buFont typeface="Arial"/>
              <a:buNone/>
            </a:pPr>
            <a:r>
              <a:rPr lang="en" sz="1100" b="1" dirty="0">
                <a:solidFill>
                  <a:schemeClr val="dk2"/>
                </a:solidFill>
              </a:rPr>
              <a:t> </a:t>
            </a:r>
          </a:p>
          <a:p>
            <a:pPr lvl="0" indent="145733" rtl="0">
              <a:lnSpc>
                <a:spcPct val="94000"/>
              </a:lnSpc>
              <a:spcBef>
                <a:spcPts val="0"/>
              </a:spcBef>
              <a:buClr>
                <a:schemeClr val="dk1"/>
              </a:buClr>
              <a:buSzPct val="91666"/>
              <a:buFont typeface="Arial"/>
              <a:buNone/>
            </a:pPr>
            <a:r>
              <a:rPr lang="en" sz="1200" b="1" dirty="0">
                <a:solidFill>
                  <a:srgbClr val="D0322C"/>
                </a:solidFill>
              </a:rPr>
              <a:t>How to choose a Home Inspector?</a:t>
            </a:r>
          </a:p>
          <a:p>
            <a:pPr lvl="0" indent="145733" rtl="0">
              <a:lnSpc>
                <a:spcPct val="94000"/>
              </a:lnSpc>
              <a:spcBef>
                <a:spcPts val="0"/>
              </a:spcBef>
              <a:buClr>
                <a:schemeClr val="dk1"/>
              </a:buClr>
              <a:buSzPct val="100000"/>
              <a:buFont typeface="Arial"/>
              <a:buNone/>
            </a:pPr>
            <a:r>
              <a:rPr lang="en" sz="1100" b="1" dirty="0">
                <a:solidFill>
                  <a:schemeClr val="dk2"/>
                </a:solidFill>
              </a:rPr>
              <a:t> </a:t>
            </a:r>
          </a:p>
          <a:p>
            <a:pPr lvl="0" indent="145733" rtl="0">
              <a:lnSpc>
                <a:spcPct val="94000"/>
              </a:lnSpc>
              <a:spcBef>
                <a:spcPts val="0"/>
              </a:spcBef>
              <a:buClr>
                <a:schemeClr val="dk1"/>
              </a:buClr>
              <a:buSzPct val="100000"/>
              <a:buFont typeface="Arial"/>
              <a:buNone/>
            </a:pPr>
            <a:r>
              <a:rPr lang="en" sz="1100" b="1" dirty="0">
                <a:solidFill>
                  <a:schemeClr val="dk2"/>
                </a:solidFill>
              </a:rPr>
              <a:t>The Ontario Provincial Government has granted the Ontario Association of Home Inspectors (OAHI) the exclusive right to designate its members Registered Home Inspectors.</a:t>
            </a:r>
          </a:p>
          <a:p>
            <a:pPr lvl="0" indent="145733" rtl="0">
              <a:lnSpc>
                <a:spcPct val="94000"/>
              </a:lnSpc>
              <a:spcBef>
                <a:spcPts val="0"/>
              </a:spcBef>
              <a:buClr>
                <a:schemeClr val="dk1"/>
              </a:buClr>
              <a:buSzPct val="100000"/>
              <a:buFont typeface="Arial"/>
              <a:buNone/>
            </a:pPr>
            <a:r>
              <a:rPr lang="en" sz="1100" b="1" dirty="0">
                <a:solidFill>
                  <a:schemeClr val="dk2"/>
                </a:solidFill>
              </a:rPr>
              <a:t> </a:t>
            </a:r>
          </a:p>
          <a:p>
            <a:pPr lvl="0" indent="145733" rtl="0">
              <a:lnSpc>
                <a:spcPct val="94000"/>
              </a:lnSpc>
              <a:spcBef>
                <a:spcPts val="0"/>
              </a:spcBef>
              <a:buClr>
                <a:schemeClr val="dk1"/>
              </a:buClr>
              <a:buSzPct val="100000"/>
              <a:buFont typeface="Arial"/>
              <a:buNone/>
            </a:pPr>
            <a:r>
              <a:rPr lang="en" sz="1100" b="1" dirty="0">
                <a:solidFill>
                  <a:schemeClr val="dk2"/>
                </a:solidFill>
              </a:rPr>
              <a:t>Hiring a Registered Home Inspector (RHI) from the </a:t>
            </a:r>
            <a:r>
              <a:rPr lang="en" sz="1100" b="1" dirty="0" smtClean="0">
                <a:solidFill>
                  <a:schemeClr val="dk2"/>
                </a:solidFill>
              </a:rPr>
              <a:t>OAHI </a:t>
            </a:r>
            <a:r>
              <a:rPr lang="en" sz="1100" b="1" dirty="0">
                <a:solidFill>
                  <a:schemeClr val="dk2"/>
                </a:solidFill>
              </a:rPr>
              <a:t>ensures you are hiring a qualified, professional home </a:t>
            </a:r>
            <a:r>
              <a:rPr lang="en" sz="1100" b="1" dirty="0" smtClean="0">
                <a:solidFill>
                  <a:schemeClr val="dk2"/>
                </a:solidFill>
              </a:rPr>
              <a:t>inspector.  Members </a:t>
            </a:r>
            <a:r>
              <a:rPr lang="en" sz="1100" b="1" dirty="0">
                <a:solidFill>
                  <a:schemeClr val="dk2"/>
                </a:solidFill>
              </a:rPr>
              <a:t>of the OAHI follow a strict Code of Ethics and Standards of Practice. The stringent Code of Conduct ensures that you will be getting a quality Home Inspection</a:t>
            </a:r>
            <a:r>
              <a:rPr lang="en" sz="1100" b="1" dirty="0" smtClean="0">
                <a:solidFill>
                  <a:schemeClr val="dk2"/>
                </a:solidFill>
              </a:rPr>
              <a:t>.</a:t>
            </a:r>
          </a:p>
          <a:p>
            <a:pPr lvl="0" indent="145733" rtl="0">
              <a:lnSpc>
                <a:spcPct val="94000"/>
              </a:lnSpc>
              <a:spcBef>
                <a:spcPts val="0"/>
              </a:spcBef>
              <a:buClr>
                <a:schemeClr val="dk1"/>
              </a:buClr>
              <a:buSzPct val="100000"/>
              <a:buFont typeface="Arial"/>
              <a:buNone/>
            </a:pPr>
            <a:endParaRPr lang="en" sz="1100" b="1" dirty="0">
              <a:solidFill>
                <a:schemeClr val="dk2"/>
              </a:solidFill>
            </a:endParaRPr>
          </a:p>
          <a:p>
            <a:pPr lvl="0" indent="145733" rtl="0">
              <a:lnSpc>
                <a:spcPct val="94000"/>
              </a:lnSpc>
              <a:spcBef>
                <a:spcPts val="0"/>
              </a:spcBef>
              <a:buClr>
                <a:schemeClr val="dk1"/>
              </a:buClr>
              <a:buSzPct val="100000"/>
              <a:buFont typeface="Arial"/>
              <a:buNone/>
            </a:pPr>
            <a:r>
              <a:rPr lang="en" sz="1100" b="1" dirty="0" smtClean="0">
                <a:solidFill>
                  <a:schemeClr val="dk2"/>
                </a:solidFill>
              </a:rPr>
              <a:t>The Olford Team can provide you with a list of local home inspectors with strong experience and good reputations.</a:t>
            </a:r>
            <a:endParaRPr lang="en" sz="1100" b="1" dirty="0">
              <a:solidFill>
                <a:schemeClr val="dk2"/>
              </a:solidFill>
            </a:endParaRPr>
          </a:p>
          <a:p>
            <a:pPr lvl="0" indent="145733" rtl="0">
              <a:lnSpc>
                <a:spcPct val="94000"/>
              </a:lnSpc>
              <a:spcBef>
                <a:spcPts val="0"/>
              </a:spcBef>
              <a:buClr>
                <a:schemeClr val="dk1"/>
              </a:buClr>
              <a:buSzPct val="100000"/>
              <a:buFont typeface="Arial"/>
              <a:buNone/>
            </a:pPr>
            <a:r>
              <a:rPr lang="en" sz="1100" dirty="0">
                <a:solidFill>
                  <a:schemeClr val="dk1"/>
                </a:solidFill>
              </a:rPr>
              <a:t> </a:t>
            </a:r>
          </a:p>
          <a:p>
            <a:pPr lvl="0" indent="145733" rtl="0">
              <a:lnSpc>
                <a:spcPct val="94000"/>
              </a:lnSpc>
              <a:spcBef>
                <a:spcPts val="0"/>
              </a:spcBef>
              <a:buClr>
                <a:schemeClr val="dk1"/>
              </a:buClr>
              <a:buFont typeface="Arial"/>
              <a:buNone/>
            </a:pPr>
            <a:endParaRPr sz="1200" b="1" dirty="0">
              <a:solidFill>
                <a:srgbClr val="D0322C"/>
              </a:solidFill>
            </a:endParaRPr>
          </a:p>
          <a:p>
            <a:pPr lvl="0" indent="145733" rtl="0">
              <a:lnSpc>
                <a:spcPct val="94000"/>
              </a:lnSpc>
              <a:spcBef>
                <a:spcPts val="0"/>
              </a:spcBef>
              <a:buClr>
                <a:schemeClr val="dk1"/>
              </a:buClr>
              <a:buFont typeface="Arial"/>
              <a:buNone/>
            </a:pPr>
            <a:endParaRPr sz="1200" dirty="0">
              <a:solidFill>
                <a:schemeClr val="dk2"/>
              </a:solidFill>
            </a:endParaRPr>
          </a:p>
          <a:p>
            <a:pPr lvl="0" rtl="0">
              <a:lnSpc>
                <a:spcPct val="94000"/>
              </a:lnSpc>
              <a:spcBef>
                <a:spcPts val="0"/>
              </a:spcBef>
              <a:buClr>
                <a:schemeClr val="dk1"/>
              </a:buClr>
              <a:buSzPct val="100000"/>
              <a:buFont typeface="Arial"/>
              <a:buNone/>
            </a:pPr>
            <a:r>
              <a:rPr lang="en" sz="1100" dirty="0">
                <a:solidFill>
                  <a:schemeClr val="dk1"/>
                </a:solidFill>
              </a:rPr>
              <a:t> </a:t>
            </a:r>
          </a:p>
          <a:p>
            <a:pPr lvl="0" rtl="0">
              <a:lnSpc>
                <a:spcPct val="94000"/>
              </a:lnSpc>
              <a:spcBef>
                <a:spcPts val="0"/>
              </a:spcBef>
              <a:buClr>
                <a:schemeClr val="dk1"/>
              </a:buClr>
              <a:buFont typeface="Arial"/>
              <a:buNone/>
            </a:pPr>
            <a:endParaRPr sz="1100" dirty="0">
              <a:solidFill>
                <a:schemeClr val="dk2"/>
              </a:solidFill>
            </a:endParaRPr>
          </a:p>
          <a:p>
            <a:pPr lvl="0" rtl="0">
              <a:lnSpc>
                <a:spcPct val="94000"/>
              </a:lnSpc>
              <a:spcBef>
                <a:spcPts val="0"/>
              </a:spcBef>
              <a:buClr>
                <a:schemeClr val="dk1"/>
              </a:buClr>
              <a:buSzPct val="100000"/>
              <a:buFont typeface="Arial"/>
              <a:buNone/>
            </a:pPr>
            <a:r>
              <a:rPr lang="en" sz="1100" dirty="0">
                <a:solidFill>
                  <a:schemeClr val="dk1"/>
                </a:solidFill>
              </a:rPr>
              <a:t> </a:t>
            </a:r>
          </a:p>
          <a:p>
            <a:pPr lvl="0" rtl="0">
              <a:lnSpc>
                <a:spcPct val="94000"/>
              </a:lnSpc>
              <a:spcBef>
                <a:spcPts val="0"/>
              </a:spcBef>
              <a:buClr>
                <a:schemeClr val="dk1"/>
              </a:buClr>
              <a:buFont typeface="Arial"/>
              <a:buNone/>
            </a:pPr>
            <a:endParaRPr sz="1100" dirty="0">
              <a:solidFill>
                <a:schemeClr val="dk1"/>
              </a:solidFill>
            </a:endParaRPr>
          </a:p>
          <a:p>
            <a:pPr lvl="0" rtl="0">
              <a:lnSpc>
                <a:spcPct val="115000"/>
              </a:lnSpc>
              <a:spcBef>
                <a:spcPts val="0"/>
              </a:spcBef>
              <a:buClr>
                <a:schemeClr val="dk1"/>
              </a:buClr>
              <a:buSzPct val="100000"/>
              <a:buFont typeface="Arial"/>
              <a:buNone/>
            </a:pPr>
            <a:r>
              <a:rPr lang="en" sz="1100" dirty="0">
                <a:solidFill>
                  <a:schemeClr val="dk1"/>
                </a:solidFill>
              </a:rPr>
              <a:t> </a:t>
            </a:r>
          </a:p>
          <a:p>
            <a:pPr lvl="0" rtl="0">
              <a:spcBef>
                <a:spcPts val="0"/>
              </a:spcBef>
              <a:buNone/>
            </a:pPr>
            <a:endParaRPr sz="1200" b="1" dirty="0">
              <a:solidFill>
                <a:srgbClr val="D0322C"/>
              </a:solidFill>
            </a:endParaRPr>
          </a:p>
        </p:txBody>
      </p:sp>
      <p:sp>
        <p:nvSpPr>
          <p:cNvPr id="4" name="TextBox 3"/>
          <p:cNvSpPr txBox="1"/>
          <p:nvPr/>
        </p:nvSpPr>
        <p:spPr>
          <a:xfrm>
            <a:off x="4083721" y="8733174"/>
            <a:ext cx="2883137" cy="738664"/>
          </a:xfrm>
          <a:prstGeom prst="rect">
            <a:avLst/>
          </a:prstGeom>
          <a:solidFill>
            <a:schemeClr val="lt1"/>
          </a:solidFill>
          <a:scene3d>
            <a:camera prst="orthographicFront"/>
            <a:lightRig rig="threePt" dir="t"/>
          </a:scene3d>
          <a:sp3d extrusionH="76200" prstMaterial="matte">
            <a:bevelT w="127000"/>
            <a:bevelB w="95250"/>
            <a:extrusionClr>
              <a:schemeClr val="tx1"/>
            </a:extrusionClr>
          </a:sp3d>
        </p:spPr>
        <p:txBody>
          <a:bodyPr wrap="square" rtlCol="0">
            <a:spAutoFit/>
          </a:bodyPr>
          <a:lstStyle/>
          <a:p>
            <a:pPr algn="r"/>
            <a:r>
              <a:rPr lang="en-CA" b="1" dirty="0" smtClean="0">
                <a:solidFill>
                  <a:schemeClr val="tx1"/>
                </a:solidFill>
              </a:rPr>
              <a:t>530 Main St, Winchester</a:t>
            </a:r>
          </a:p>
          <a:p>
            <a:pPr algn="r"/>
            <a:r>
              <a:rPr lang="en-CA" b="1" dirty="0" smtClean="0">
                <a:solidFill>
                  <a:schemeClr val="tx1"/>
                </a:solidFill>
              </a:rPr>
              <a:t>Office: (613) 774-4253</a:t>
            </a:r>
          </a:p>
          <a:p>
            <a:pPr algn="r"/>
            <a:r>
              <a:rPr lang="en-CA" b="1" dirty="0" smtClean="0">
                <a:solidFill>
                  <a:schemeClr val="tx1"/>
                </a:solidFill>
              </a:rPr>
              <a:t>www.oldford.ca</a:t>
            </a:r>
            <a:endParaRPr lang="en-CA" b="1" dirty="0">
              <a:solidFill>
                <a:schemeClr val="tx1"/>
              </a:solidFill>
            </a:endParaRPr>
          </a:p>
        </p:txBody>
      </p:sp>
      <p:pic>
        <p:nvPicPr>
          <p:cNvPr id="5" name="Picture 4"/>
          <p:cNvPicPr>
            <a:picLocks noChangeAspect="1"/>
          </p:cNvPicPr>
          <p:nvPr/>
        </p:nvPicPr>
        <p:blipFill>
          <a:blip r:embed="rId3"/>
          <a:stretch>
            <a:fillRect/>
          </a:stretch>
        </p:blipFill>
        <p:spPr>
          <a:xfrm>
            <a:off x="405474" y="8223724"/>
            <a:ext cx="2933700" cy="1495425"/>
          </a:xfrm>
          <a:prstGeom prst="rect">
            <a:avLst/>
          </a:prstGeom>
        </p:spPr>
      </p:pic>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248525" y="793028"/>
            <a:ext cx="7130699" cy="307499"/>
          </a:xfrm>
          <a:prstGeom prst="rect">
            <a:avLst/>
          </a:prstGeom>
        </p:spPr>
        <p:txBody>
          <a:bodyPr lIns="91425" tIns="91425" rIns="91425" bIns="91425" anchor="ctr" anchorCtr="0">
            <a:noAutofit/>
          </a:bodyPr>
          <a:lstStyle/>
          <a:p>
            <a:pPr lvl="0" rtl="0">
              <a:spcBef>
                <a:spcPts val="0"/>
              </a:spcBef>
              <a:buClr>
                <a:schemeClr val="dk1"/>
              </a:buClr>
              <a:buSzPct val="45833"/>
              <a:buFont typeface="Arial"/>
              <a:buNone/>
            </a:pPr>
            <a:r>
              <a:rPr lang="en" sz="2400" dirty="0">
                <a:solidFill>
                  <a:srgbClr val="A6A6A6"/>
                </a:solidFill>
              </a:rPr>
              <a:t>STEP 7  |   </a:t>
            </a:r>
            <a:r>
              <a:rPr lang="en" sz="2400" dirty="0">
                <a:solidFill>
                  <a:srgbClr val="D0322C"/>
                </a:solidFill>
              </a:rPr>
              <a:t>Home Inspection</a:t>
            </a:r>
          </a:p>
          <a:p>
            <a:pPr lvl="0" rtl="0">
              <a:spcBef>
                <a:spcPts val="0"/>
              </a:spcBef>
              <a:buClr>
                <a:schemeClr val="dk1"/>
              </a:buClr>
              <a:buSzPct val="100000"/>
              <a:buFont typeface="Arial"/>
              <a:buNone/>
            </a:pPr>
            <a:r>
              <a:rPr lang="en" sz="1100" dirty="0">
                <a:solidFill>
                  <a:schemeClr val="dk1"/>
                </a:solidFill>
              </a:rPr>
              <a:t> </a:t>
            </a:r>
          </a:p>
          <a:p>
            <a:pPr lvl="0" rtl="0">
              <a:spcBef>
                <a:spcPts val="0"/>
              </a:spcBef>
              <a:buClr>
                <a:schemeClr val="dk1"/>
              </a:buClr>
              <a:buFont typeface="Arial"/>
              <a:buNone/>
            </a:pPr>
            <a:endParaRPr sz="1100" dirty="0">
              <a:solidFill>
                <a:schemeClr val="dk1"/>
              </a:solidFill>
            </a:endParaRPr>
          </a:p>
          <a:p>
            <a:pPr lvl="0" rtl="0">
              <a:spcBef>
                <a:spcPts val="0"/>
              </a:spcBef>
              <a:buNone/>
            </a:pPr>
            <a:endParaRPr sz="2400" dirty="0">
              <a:solidFill>
                <a:srgbClr val="A6A6A6"/>
              </a:solidFill>
            </a:endParaRPr>
          </a:p>
        </p:txBody>
      </p:sp>
      <p:sp>
        <p:nvSpPr>
          <p:cNvPr id="147" name="Shape 147"/>
          <p:cNvSpPr txBox="1">
            <a:spLocks noGrp="1"/>
          </p:cNvSpPr>
          <p:nvPr>
            <p:ph type="body" idx="1"/>
          </p:nvPr>
        </p:nvSpPr>
        <p:spPr>
          <a:xfrm>
            <a:off x="1872324" y="1179774"/>
            <a:ext cx="4820099" cy="7553400"/>
          </a:xfrm>
          <a:prstGeom prst="rect">
            <a:avLst/>
          </a:prstGeom>
        </p:spPr>
        <p:txBody>
          <a:bodyPr lIns="91425" tIns="91425" rIns="91425" bIns="91425" anchor="t" anchorCtr="0">
            <a:noAutofit/>
          </a:bodyPr>
          <a:lstStyle/>
          <a:p>
            <a:pPr lvl="0" rtl="0">
              <a:lnSpc>
                <a:spcPct val="94000"/>
              </a:lnSpc>
              <a:spcBef>
                <a:spcPts val="0"/>
              </a:spcBef>
              <a:buClr>
                <a:schemeClr val="dk1"/>
              </a:buClr>
              <a:buSzPct val="68750"/>
              <a:buFont typeface="Arial"/>
              <a:buNone/>
            </a:pPr>
            <a:r>
              <a:rPr lang="en" sz="1600" b="1" dirty="0">
                <a:solidFill>
                  <a:schemeClr val="dk1"/>
                </a:solidFill>
              </a:rPr>
              <a:t>THE HOME INSPECTION  </a:t>
            </a:r>
            <a:r>
              <a:rPr lang="en" sz="1200" b="1" dirty="0">
                <a:solidFill>
                  <a:schemeClr val="dk1"/>
                </a:solidFill>
              </a:rPr>
              <a:t>Approximately $400—$500</a:t>
            </a:r>
          </a:p>
          <a:p>
            <a:pPr lvl="0" algn="ctr" rtl="0">
              <a:lnSpc>
                <a:spcPct val="115000"/>
              </a:lnSpc>
              <a:spcBef>
                <a:spcPts val="0"/>
              </a:spcBef>
              <a:buClr>
                <a:schemeClr val="dk1"/>
              </a:buClr>
              <a:buSzPct val="91666"/>
              <a:buFont typeface="Arial"/>
              <a:buNone/>
            </a:pPr>
            <a:r>
              <a:rPr lang="en" sz="1200" b="1" dirty="0">
                <a:solidFill>
                  <a:schemeClr val="dk1"/>
                </a:solidFill>
              </a:rPr>
              <a:t> </a:t>
            </a:r>
          </a:p>
          <a:p>
            <a:pPr lvl="0" algn="ctr" rtl="0">
              <a:lnSpc>
                <a:spcPct val="115000"/>
              </a:lnSpc>
              <a:spcBef>
                <a:spcPts val="0"/>
              </a:spcBef>
              <a:buClr>
                <a:schemeClr val="dk1"/>
              </a:buClr>
              <a:buSzPct val="91666"/>
              <a:buFont typeface="Arial"/>
              <a:buNone/>
            </a:pPr>
            <a:r>
              <a:rPr lang="en" sz="1200" b="1" dirty="0">
                <a:solidFill>
                  <a:schemeClr val="dk1"/>
                </a:solidFill>
              </a:rPr>
              <a:t> </a:t>
            </a:r>
          </a:p>
          <a:p>
            <a:pPr lvl="0" rtl="0">
              <a:lnSpc>
                <a:spcPct val="115000"/>
              </a:lnSpc>
              <a:spcBef>
                <a:spcPts val="0"/>
              </a:spcBef>
              <a:buClr>
                <a:schemeClr val="dk1"/>
              </a:buClr>
              <a:buSzPct val="100000"/>
              <a:buFont typeface="Arial"/>
              <a:buNone/>
            </a:pPr>
            <a:r>
              <a:rPr lang="en" sz="1100" dirty="0">
                <a:solidFill>
                  <a:schemeClr val="dk1"/>
                </a:solidFill>
              </a:rPr>
              <a:t> </a:t>
            </a:r>
          </a:p>
          <a:p>
            <a:pPr lvl="0" rtl="0">
              <a:lnSpc>
                <a:spcPct val="94000"/>
              </a:lnSpc>
              <a:spcBef>
                <a:spcPts val="0"/>
              </a:spcBef>
              <a:buClr>
                <a:schemeClr val="dk1"/>
              </a:buClr>
              <a:buFont typeface="Arial"/>
              <a:buNone/>
            </a:pPr>
            <a:endParaRPr sz="1100" dirty="0">
              <a:solidFill>
                <a:schemeClr val="dk2"/>
              </a:solidFill>
            </a:endParaRPr>
          </a:p>
          <a:p>
            <a:pPr lvl="0" rtl="0">
              <a:lnSpc>
                <a:spcPct val="94000"/>
              </a:lnSpc>
              <a:spcBef>
                <a:spcPts val="0"/>
              </a:spcBef>
              <a:buClr>
                <a:schemeClr val="dk1"/>
              </a:buClr>
              <a:buSzPct val="100000"/>
              <a:buFont typeface="Arial"/>
              <a:buNone/>
            </a:pPr>
            <a:r>
              <a:rPr lang="en" sz="1100" dirty="0">
                <a:solidFill>
                  <a:schemeClr val="dk1"/>
                </a:solidFill>
              </a:rPr>
              <a:t> </a:t>
            </a:r>
          </a:p>
          <a:p>
            <a:pPr lvl="0" rtl="0">
              <a:lnSpc>
                <a:spcPct val="94000"/>
              </a:lnSpc>
              <a:spcBef>
                <a:spcPts val="0"/>
              </a:spcBef>
              <a:buClr>
                <a:schemeClr val="dk1"/>
              </a:buClr>
              <a:buFont typeface="Arial"/>
              <a:buNone/>
            </a:pPr>
            <a:endParaRPr sz="1200" b="1" dirty="0">
              <a:solidFill>
                <a:srgbClr val="D0322C"/>
              </a:solidFill>
            </a:endParaRPr>
          </a:p>
          <a:p>
            <a:pPr lvl="0" rtl="0">
              <a:lnSpc>
                <a:spcPct val="94000"/>
              </a:lnSpc>
              <a:spcBef>
                <a:spcPts val="0"/>
              </a:spcBef>
              <a:buClr>
                <a:schemeClr val="dk1"/>
              </a:buClr>
              <a:buFont typeface="Arial"/>
              <a:buNone/>
            </a:pPr>
            <a:endParaRPr sz="1200" dirty="0">
              <a:solidFill>
                <a:schemeClr val="dk2"/>
              </a:solidFill>
            </a:endParaRPr>
          </a:p>
          <a:p>
            <a:pPr lvl="0" rtl="0">
              <a:lnSpc>
                <a:spcPct val="94000"/>
              </a:lnSpc>
              <a:spcBef>
                <a:spcPts val="0"/>
              </a:spcBef>
              <a:buClr>
                <a:schemeClr val="dk1"/>
              </a:buClr>
              <a:buSzPct val="100000"/>
              <a:buFont typeface="Arial"/>
              <a:buNone/>
            </a:pPr>
            <a:r>
              <a:rPr lang="en" sz="1100" dirty="0">
                <a:solidFill>
                  <a:schemeClr val="dk1"/>
                </a:solidFill>
              </a:rPr>
              <a:t> </a:t>
            </a:r>
          </a:p>
          <a:p>
            <a:pPr lvl="0" rtl="0">
              <a:lnSpc>
                <a:spcPct val="94000"/>
              </a:lnSpc>
              <a:spcBef>
                <a:spcPts val="0"/>
              </a:spcBef>
              <a:buClr>
                <a:schemeClr val="dk1"/>
              </a:buClr>
              <a:buFont typeface="Arial"/>
              <a:buNone/>
            </a:pPr>
            <a:endParaRPr sz="1100" dirty="0">
              <a:solidFill>
                <a:schemeClr val="dk2"/>
              </a:solidFill>
            </a:endParaRPr>
          </a:p>
          <a:p>
            <a:pPr lvl="0" rtl="0">
              <a:lnSpc>
                <a:spcPct val="94000"/>
              </a:lnSpc>
              <a:spcBef>
                <a:spcPts val="0"/>
              </a:spcBef>
              <a:buClr>
                <a:schemeClr val="dk1"/>
              </a:buClr>
              <a:buSzPct val="100000"/>
              <a:buFont typeface="Arial"/>
              <a:buNone/>
            </a:pPr>
            <a:r>
              <a:rPr lang="en" sz="1100" dirty="0">
                <a:solidFill>
                  <a:schemeClr val="dk1"/>
                </a:solidFill>
              </a:rPr>
              <a:t> </a:t>
            </a:r>
          </a:p>
          <a:p>
            <a:pPr lvl="0" rtl="0">
              <a:lnSpc>
                <a:spcPct val="94000"/>
              </a:lnSpc>
              <a:spcBef>
                <a:spcPts val="0"/>
              </a:spcBef>
              <a:buClr>
                <a:schemeClr val="dk1"/>
              </a:buClr>
              <a:buFont typeface="Arial"/>
              <a:buNone/>
            </a:pPr>
            <a:endParaRPr sz="1100" dirty="0">
              <a:solidFill>
                <a:schemeClr val="dk1"/>
              </a:solidFill>
            </a:endParaRPr>
          </a:p>
          <a:p>
            <a:pPr lvl="0" rtl="0">
              <a:lnSpc>
                <a:spcPct val="115000"/>
              </a:lnSpc>
              <a:spcBef>
                <a:spcPts val="0"/>
              </a:spcBef>
              <a:buClr>
                <a:schemeClr val="dk1"/>
              </a:buClr>
              <a:buSzPct val="100000"/>
              <a:buFont typeface="Arial"/>
              <a:buNone/>
            </a:pPr>
            <a:r>
              <a:rPr lang="en" sz="1100" dirty="0">
                <a:solidFill>
                  <a:schemeClr val="dk1"/>
                </a:solidFill>
              </a:rPr>
              <a:t> </a:t>
            </a:r>
          </a:p>
          <a:p>
            <a:pPr lvl="0" rtl="0">
              <a:spcBef>
                <a:spcPts val="0"/>
              </a:spcBef>
              <a:buNone/>
            </a:pPr>
            <a:endParaRPr sz="1200" b="1" dirty="0">
              <a:solidFill>
                <a:srgbClr val="D0322C"/>
              </a:solidFill>
            </a:endParaRPr>
          </a:p>
        </p:txBody>
      </p:sp>
      <p:pic>
        <p:nvPicPr>
          <p:cNvPr id="148" name="Shape 148"/>
          <p:cNvPicPr preferRelativeResize="0"/>
          <p:nvPr/>
        </p:nvPicPr>
        <p:blipFill>
          <a:blip r:embed="rId3">
            <a:alphaModFix/>
          </a:blip>
          <a:stretch>
            <a:fillRect/>
          </a:stretch>
        </p:blipFill>
        <p:spPr>
          <a:xfrm>
            <a:off x="248525" y="1741488"/>
            <a:ext cx="7193548" cy="5647099"/>
          </a:xfrm>
          <a:prstGeom prst="rect">
            <a:avLst/>
          </a:prstGeom>
          <a:noFill/>
          <a:ln>
            <a:noFill/>
          </a:ln>
        </p:spPr>
      </p:pic>
      <p:sp>
        <p:nvSpPr>
          <p:cNvPr id="5" name="TextBox 4"/>
          <p:cNvSpPr txBox="1"/>
          <p:nvPr/>
        </p:nvSpPr>
        <p:spPr>
          <a:xfrm>
            <a:off x="4083721" y="8733174"/>
            <a:ext cx="2883137" cy="738664"/>
          </a:xfrm>
          <a:prstGeom prst="rect">
            <a:avLst/>
          </a:prstGeom>
          <a:solidFill>
            <a:schemeClr val="lt1"/>
          </a:solidFill>
          <a:scene3d>
            <a:camera prst="orthographicFront"/>
            <a:lightRig rig="threePt" dir="t"/>
          </a:scene3d>
          <a:sp3d extrusionH="76200" prstMaterial="matte">
            <a:bevelT w="127000"/>
            <a:bevelB w="95250"/>
            <a:extrusionClr>
              <a:schemeClr val="tx1"/>
            </a:extrusionClr>
          </a:sp3d>
        </p:spPr>
        <p:txBody>
          <a:bodyPr wrap="square" rtlCol="0">
            <a:spAutoFit/>
          </a:bodyPr>
          <a:lstStyle/>
          <a:p>
            <a:pPr algn="r"/>
            <a:r>
              <a:rPr lang="en-CA" b="1" dirty="0" smtClean="0">
                <a:solidFill>
                  <a:schemeClr val="tx1"/>
                </a:solidFill>
              </a:rPr>
              <a:t>530 Main St, Winchester</a:t>
            </a:r>
          </a:p>
          <a:p>
            <a:pPr algn="r"/>
            <a:r>
              <a:rPr lang="en-CA" b="1" dirty="0" smtClean="0">
                <a:solidFill>
                  <a:schemeClr val="tx1"/>
                </a:solidFill>
              </a:rPr>
              <a:t>Office: (613) 774-4253</a:t>
            </a:r>
          </a:p>
          <a:p>
            <a:pPr algn="r"/>
            <a:r>
              <a:rPr lang="en-CA" b="1" dirty="0" smtClean="0">
                <a:solidFill>
                  <a:schemeClr val="tx1"/>
                </a:solidFill>
              </a:rPr>
              <a:t>www.oldford.ca</a:t>
            </a:r>
            <a:endParaRPr lang="en-CA" b="1" dirty="0">
              <a:solidFill>
                <a:schemeClr val="tx1"/>
              </a:solidFill>
            </a:endParaRPr>
          </a:p>
        </p:txBody>
      </p:sp>
      <p:pic>
        <p:nvPicPr>
          <p:cNvPr id="6" name="Picture 5"/>
          <p:cNvPicPr>
            <a:picLocks noChangeAspect="1"/>
          </p:cNvPicPr>
          <p:nvPr/>
        </p:nvPicPr>
        <p:blipFill>
          <a:blip r:embed="rId4"/>
          <a:stretch>
            <a:fillRect/>
          </a:stretch>
        </p:blipFill>
        <p:spPr>
          <a:xfrm>
            <a:off x="405474" y="8223724"/>
            <a:ext cx="2933700" cy="1495425"/>
          </a:xfrm>
          <a:prstGeom prst="rect">
            <a:avLst/>
          </a:prstGeom>
        </p:spPr>
      </p:pic>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7605" y="1308879"/>
            <a:ext cx="2857500" cy="245223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04" y="7252086"/>
            <a:ext cx="1437376" cy="1437376"/>
          </a:xfrm>
          <a:prstGeom prst="rect">
            <a:avLst/>
          </a:prstGeom>
        </p:spPr>
      </p:pic>
      <p:sp>
        <p:nvSpPr>
          <p:cNvPr id="3" name="Shape 146"/>
          <p:cNvSpPr txBox="1">
            <a:spLocks/>
          </p:cNvSpPr>
          <p:nvPr/>
        </p:nvSpPr>
        <p:spPr>
          <a:xfrm>
            <a:off x="248525" y="793028"/>
            <a:ext cx="7130699" cy="307499"/>
          </a:xfrm>
          <a:prstGeom prst="rect">
            <a:avLst/>
          </a:prstGeom>
        </p:spPr>
        <p:txBody>
          <a:bodyPr lIns="91425" tIns="91425" rIns="91425" bIns="91425" anchor="ctr" anchorCtr="0">
            <a:noAutofit/>
          </a:bodyPr>
          <a:lstStyle>
            <a:lvl1pPr algn="l" defTabSz="582930" rtl="0" eaLnBrk="1" latinLnBrk="0" hangingPunct="1">
              <a:lnSpc>
                <a:spcPct val="90000"/>
              </a:lnSpc>
              <a:spcBef>
                <a:spcPct val="0"/>
              </a:spcBef>
              <a:buNone/>
              <a:defRPr sz="2805" kern="1200">
                <a:solidFill>
                  <a:schemeClr val="tx1"/>
                </a:solidFill>
                <a:latin typeface="+mj-lt"/>
                <a:ea typeface="+mj-ea"/>
                <a:cs typeface="+mj-cs"/>
              </a:defRPr>
            </a:lvl1pPr>
          </a:lstStyle>
          <a:p>
            <a:pPr>
              <a:spcBef>
                <a:spcPts val="0"/>
              </a:spcBef>
              <a:buClr>
                <a:schemeClr val="dk1"/>
              </a:buClr>
              <a:buSzPct val="45833"/>
              <a:buFont typeface="Arial"/>
              <a:buNone/>
            </a:pPr>
            <a:r>
              <a:rPr lang="en-CA" sz="2400" dirty="0" smtClean="0">
                <a:solidFill>
                  <a:srgbClr val="A6A6A6"/>
                </a:solidFill>
              </a:rPr>
              <a:t>STEP 7  |   </a:t>
            </a:r>
            <a:r>
              <a:rPr lang="en-CA" sz="2400" dirty="0" smtClean="0">
                <a:solidFill>
                  <a:srgbClr val="D0322C"/>
                </a:solidFill>
              </a:rPr>
              <a:t>Other Inspections</a:t>
            </a:r>
          </a:p>
          <a:p>
            <a:pPr>
              <a:spcBef>
                <a:spcPts val="0"/>
              </a:spcBef>
              <a:buClr>
                <a:schemeClr val="dk1"/>
              </a:buClr>
              <a:buSzPct val="100000"/>
              <a:buFont typeface="Arial"/>
              <a:buNone/>
            </a:pPr>
            <a:r>
              <a:rPr lang="en-CA" sz="1100" dirty="0" smtClean="0">
                <a:solidFill>
                  <a:schemeClr val="dk1"/>
                </a:solidFill>
              </a:rPr>
              <a:t> </a:t>
            </a:r>
          </a:p>
          <a:p>
            <a:pPr>
              <a:spcBef>
                <a:spcPts val="0"/>
              </a:spcBef>
              <a:buClr>
                <a:schemeClr val="dk1"/>
              </a:buClr>
              <a:buFont typeface="Arial"/>
              <a:buNone/>
            </a:pPr>
            <a:endParaRPr lang="en-CA" sz="1100" dirty="0" smtClean="0">
              <a:solidFill>
                <a:srgbClr val="FF0000"/>
              </a:solidFill>
            </a:endParaRPr>
          </a:p>
          <a:p>
            <a:pPr>
              <a:spcBef>
                <a:spcPts val="0"/>
              </a:spcBef>
            </a:pPr>
            <a:r>
              <a:rPr lang="en-CA" sz="2200" dirty="0" smtClean="0">
                <a:solidFill>
                  <a:srgbClr val="C00000"/>
                </a:solidFill>
              </a:rPr>
              <a:t>Here is a few example of other possible inspections you could have, depending on features of the property.</a:t>
            </a:r>
            <a:endParaRPr lang="en-CA" sz="2200" dirty="0">
              <a:solidFill>
                <a:srgbClr val="C00000"/>
              </a:solidFill>
            </a:endParaRPr>
          </a:p>
        </p:txBody>
      </p:sp>
      <p:sp>
        <p:nvSpPr>
          <p:cNvPr id="4" name="TextBox 3"/>
          <p:cNvSpPr txBox="1"/>
          <p:nvPr/>
        </p:nvSpPr>
        <p:spPr>
          <a:xfrm>
            <a:off x="428625" y="1733712"/>
            <a:ext cx="3133725" cy="6955750"/>
          </a:xfrm>
          <a:prstGeom prst="rect">
            <a:avLst/>
          </a:prstGeom>
          <a:noFill/>
        </p:spPr>
        <p:txBody>
          <a:bodyPr wrap="square" rtlCol="0">
            <a:spAutoFit/>
          </a:bodyPr>
          <a:lstStyle/>
          <a:p>
            <a:r>
              <a:rPr lang="en-CA" b="1" dirty="0" smtClean="0">
                <a:solidFill>
                  <a:srgbClr val="C00000"/>
                </a:solidFill>
              </a:rPr>
              <a:t>Septic Inspection</a:t>
            </a:r>
          </a:p>
          <a:p>
            <a:endParaRPr lang="en-CA" sz="1000" b="1" dirty="0">
              <a:solidFill>
                <a:schemeClr val="tx2"/>
              </a:solidFill>
            </a:endParaRPr>
          </a:p>
          <a:p>
            <a:r>
              <a:rPr lang="en-CA" sz="1000" b="1" dirty="0" smtClean="0">
                <a:solidFill>
                  <a:schemeClr val="tx2"/>
                </a:solidFill>
              </a:rPr>
              <a:t>This inspection involves a detailed look at how well your waste water is being introduced back into the environment.  The inspector will subject the septic system to a ‘stress test’, by running the water from at least 2 taps for a minimum of 30 minutes, to see how the septic system manages the water, and how efficiently the system re-introduces the water back into the environment.</a:t>
            </a:r>
          </a:p>
          <a:p>
            <a:r>
              <a:rPr lang="en-CA" sz="1000" b="1" dirty="0" smtClean="0">
                <a:solidFill>
                  <a:schemeClr val="tx2"/>
                </a:solidFill>
              </a:rPr>
              <a:t>Inspectors will locate, uncover, and inspect in detail various components of a septic system, most commonly the septic tank covers, and the rungs of the leaching bed.   </a:t>
            </a:r>
          </a:p>
          <a:p>
            <a:endParaRPr lang="en-CA" b="1" dirty="0" smtClean="0">
              <a:solidFill>
                <a:schemeClr val="tx2"/>
              </a:solidFill>
            </a:endParaRPr>
          </a:p>
          <a:p>
            <a:r>
              <a:rPr lang="en-CA" b="1" dirty="0" smtClean="0">
                <a:solidFill>
                  <a:srgbClr val="C00000"/>
                </a:solidFill>
              </a:rPr>
              <a:t>Well Inspection</a:t>
            </a:r>
          </a:p>
          <a:p>
            <a:endParaRPr lang="en-CA" sz="1000" b="1" dirty="0">
              <a:solidFill>
                <a:schemeClr val="tx2"/>
              </a:solidFill>
            </a:endParaRPr>
          </a:p>
          <a:p>
            <a:r>
              <a:rPr lang="en-CA" sz="1000" b="1" dirty="0" smtClean="0">
                <a:solidFill>
                  <a:schemeClr val="tx2"/>
                </a:solidFill>
              </a:rPr>
              <a:t>This inspection involves a well technician testing all aspects of the well and well water.  The functionality of the easily-accessed parts of the well are tested, along with the water pressure, depth of the well, and a general quality of water.  A detailed water quality test is available through the Eastern Ontario Health Unit, and can be done free of charge by the seller, buyer, or Real Estate Agent with the permission of the seller.  A </a:t>
            </a:r>
            <a:r>
              <a:rPr lang="en-CA" sz="1000" b="1" dirty="0">
                <a:solidFill>
                  <a:schemeClr val="tx2"/>
                </a:solidFill>
              </a:rPr>
              <a:t>w</a:t>
            </a:r>
            <a:r>
              <a:rPr lang="en-CA" sz="1000" b="1" dirty="0" smtClean="0">
                <a:solidFill>
                  <a:schemeClr val="tx2"/>
                </a:solidFill>
              </a:rPr>
              <a:t>ell inspector can also indicate if the water treatment systems are functioning.</a:t>
            </a:r>
            <a:r>
              <a:rPr lang="en-CA" dirty="0" smtClean="0"/>
              <a:t> </a:t>
            </a:r>
            <a:r>
              <a:rPr lang="en-CA" sz="1000" b="1" dirty="0" smtClean="0">
                <a:solidFill>
                  <a:schemeClr val="tx2"/>
                </a:solidFill>
              </a:rPr>
              <a:t>    </a:t>
            </a:r>
          </a:p>
          <a:p>
            <a:endParaRPr lang="en-CA" sz="1000" b="1" dirty="0" smtClean="0">
              <a:solidFill>
                <a:schemeClr val="tx2"/>
              </a:solidFill>
            </a:endParaRPr>
          </a:p>
          <a:p>
            <a:r>
              <a:rPr lang="en-CA" b="1" dirty="0" smtClean="0">
                <a:solidFill>
                  <a:srgbClr val="C00000"/>
                </a:solidFill>
              </a:rPr>
              <a:t>Oil Inspection</a:t>
            </a:r>
          </a:p>
          <a:p>
            <a:endParaRPr lang="en-CA" sz="1000" b="1" dirty="0">
              <a:solidFill>
                <a:schemeClr val="tx2"/>
              </a:solidFill>
            </a:endParaRPr>
          </a:p>
          <a:p>
            <a:r>
              <a:rPr lang="en-CA" sz="1000" b="1" dirty="0" smtClean="0">
                <a:solidFill>
                  <a:schemeClr val="tx2"/>
                </a:solidFill>
              </a:rPr>
              <a:t>Required every 10 years, the TSSA will inspect the natural gas or oil appliance, ensuring it complies with Canadian laws for the transportation, storage, and usage of these materials.</a:t>
            </a:r>
            <a:r>
              <a:rPr lang="en-CA" dirty="0" smtClean="0"/>
              <a:t> </a:t>
            </a:r>
          </a:p>
          <a:p>
            <a:endParaRPr lang="en-CA" dirty="0" smtClean="0"/>
          </a:p>
          <a:p>
            <a:endParaRPr lang="en-CA" dirty="0" smtClean="0"/>
          </a:p>
          <a:p>
            <a:endParaRPr lang="en-CA" dirty="0" smtClean="0"/>
          </a:p>
        </p:txBody>
      </p:sp>
      <p:sp>
        <p:nvSpPr>
          <p:cNvPr id="5" name="TextBox 4"/>
          <p:cNvSpPr txBox="1"/>
          <p:nvPr/>
        </p:nvSpPr>
        <p:spPr>
          <a:xfrm>
            <a:off x="4076543" y="3604126"/>
            <a:ext cx="2959624" cy="3939540"/>
          </a:xfrm>
          <a:prstGeom prst="rect">
            <a:avLst/>
          </a:prstGeom>
          <a:noFill/>
        </p:spPr>
        <p:txBody>
          <a:bodyPr wrap="square" rtlCol="0">
            <a:spAutoFit/>
          </a:bodyPr>
          <a:lstStyle/>
          <a:p>
            <a:r>
              <a:rPr lang="en-CA" b="1" dirty="0" smtClean="0">
                <a:solidFill>
                  <a:srgbClr val="C00000"/>
                </a:solidFill>
              </a:rPr>
              <a:t>Gas/Propane Inspection</a:t>
            </a:r>
          </a:p>
          <a:p>
            <a:endParaRPr lang="en-CA" sz="1000" b="1" dirty="0" smtClean="0">
              <a:solidFill>
                <a:schemeClr val="tx2"/>
              </a:solidFill>
            </a:endParaRPr>
          </a:p>
          <a:p>
            <a:r>
              <a:rPr lang="en-CA" sz="1000" b="1" dirty="0" smtClean="0">
                <a:solidFill>
                  <a:schemeClr val="tx2"/>
                </a:solidFill>
              </a:rPr>
              <a:t>These are inspected to make sure they meet minimum regulated standards. It is required every 10 years, and usually done by the propane provider.</a:t>
            </a:r>
          </a:p>
          <a:p>
            <a:endParaRPr lang="en-CA" sz="1000" b="1" dirty="0">
              <a:solidFill>
                <a:schemeClr val="tx2"/>
              </a:solidFill>
            </a:endParaRPr>
          </a:p>
          <a:p>
            <a:r>
              <a:rPr lang="en-CA" b="1" dirty="0" smtClean="0">
                <a:solidFill>
                  <a:srgbClr val="C00000"/>
                </a:solidFill>
              </a:rPr>
              <a:t>Wood/Pellet Fireplace Inspections</a:t>
            </a:r>
          </a:p>
          <a:p>
            <a:endParaRPr lang="en-CA" sz="1000" b="1" dirty="0">
              <a:solidFill>
                <a:schemeClr val="tx2"/>
              </a:solidFill>
            </a:endParaRPr>
          </a:p>
          <a:p>
            <a:r>
              <a:rPr lang="en-CA" sz="1000" b="1" dirty="0" smtClean="0">
                <a:solidFill>
                  <a:schemeClr val="tx2"/>
                </a:solidFill>
              </a:rPr>
              <a:t>These inspections are normally comprised of a general visual inspection, to make sure that all the necessary components are installed correctly for the unit to qualify and safe and functioning.  More detailed inspections are available, but not performed as often.</a:t>
            </a:r>
          </a:p>
          <a:p>
            <a:endParaRPr lang="en-CA" sz="1000" b="1" dirty="0">
              <a:solidFill>
                <a:schemeClr val="tx2"/>
              </a:solidFill>
            </a:endParaRPr>
          </a:p>
          <a:p>
            <a:r>
              <a:rPr lang="en-CA" b="1" dirty="0" smtClean="0">
                <a:solidFill>
                  <a:srgbClr val="C00000"/>
                </a:solidFill>
              </a:rPr>
              <a:t>Pool Inspection</a:t>
            </a:r>
          </a:p>
          <a:p>
            <a:endParaRPr lang="en-CA" sz="1000" b="1" dirty="0">
              <a:solidFill>
                <a:schemeClr val="tx2"/>
              </a:solidFill>
            </a:endParaRPr>
          </a:p>
          <a:p>
            <a:r>
              <a:rPr lang="en-CA" sz="1000" b="1" dirty="0" smtClean="0">
                <a:solidFill>
                  <a:schemeClr val="tx2"/>
                </a:solidFill>
              </a:rPr>
              <a:t>A pool inspector will take into account the condition of the swimming area, the pool itself, as well as the parts and accessories of the pool.</a:t>
            </a:r>
            <a:r>
              <a:rPr lang="en-CA" dirty="0" smtClean="0">
                <a:solidFill>
                  <a:schemeClr val="tx2"/>
                </a:solidFill>
              </a:rPr>
              <a:t> </a:t>
            </a:r>
            <a:endParaRPr lang="en-CA" dirty="0">
              <a:solidFill>
                <a:schemeClr val="tx2"/>
              </a:solidFill>
            </a:endParaRPr>
          </a:p>
        </p:txBody>
      </p:sp>
      <p:pic>
        <p:nvPicPr>
          <p:cNvPr id="7" name="Picture 6"/>
          <p:cNvPicPr>
            <a:picLocks noChangeAspect="1"/>
          </p:cNvPicPr>
          <p:nvPr/>
        </p:nvPicPr>
        <p:blipFill>
          <a:blip r:embed="rId4"/>
          <a:stretch>
            <a:fillRect/>
          </a:stretch>
        </p:blipFill>
        <p:spPr>
          <a:xfrm>
            <a:off x="405474" y="8223724"/>
            <a:ext cx="2933700" cy="1495425"/>
          </a:xfrm>
          <a:prstGeom prst="rect">
            <a:avLst/>
          </a:prstGeom>
        </p:spPr>
      </p:pic>
      <p:sp>
        <p:nvSpPr>
          <p:cNvPr id="8" name="TextBox 7"/>
          <p:cNvSpPr txBox="1"/>
          <p:nvPr/>
        </p:nvSpPr>
        <p:spPr>
          <a:xfrm>
            <a:off x="4083721" y="8733174"/>
            <a:ext cx="2883137" cy="738664"/>
          </a:xfrm>
          <a:prstGeom prst="rect">
            <a:avLst/>
          </a:prstGeom>
          <a:solidFill>
            <a:schemeClr val="lt1"/>
          </a:solidFill>
          <a:scene3d>
            <a:camera prst="orthographicFront"/>
            <a:lightRig rig="threePt" dir="t"/>
          </a:scene3d>
          <a:sp3d extrusionH="76200" prstMaterial="matte">
            <a:bevelT w="127000"/>
            <a:bevelB w="95250"/>
            <a:extrusionClr>
              <a:schemeClr val="tx1"/>
            </a:extrusionClr>
          </a:sp3d>
        </p:spPr>
        <p:txBody>
          <a:bodyPr wrap="square" rtlCol="0">
            <a:spAutoFit/>
          </a:bodyPr>
          <a:lstStyle/>
          <a:p>
            <a:pPr algn="r"/>
            <a:r>
              <a:rPr lang="en-CA" b="1" dirty="0" smtClean="0">
                <a:solidFill>
                  <a:schemeClr val="tx1"/>
                </a:solidFill>
              </a:rPr>
              <a:t>530 Main St, Winchester</a:t>
            </a:r>
          </a:p>
          <a:p>
            <a:pPr algn="r"/>
            <a:r>
              <a:rPr lang="en-CA" b="1" dirty="0" smtClean="0">
                <a:solidFill>
                  <a:schemeClr val="tx1"/>
                </a:solidFill>
              </a:rPr>
              <a:t>Office: (613) 774-4253</a:t>
            </a:r>
          </a:p>
          <a:p>
            <a:pPr algn="r"/>
            <a:r>
              <a:rPr lang="en-CA" b="1" dirty="0" smtClean="0">
                <a:solidFill>
                  <a:schemeClr val="tx1"/>
                </a:solidFill>
              </a:rPr>
              <a:t>www.oldford.ca</a:t>
            </a:r>
            <a:endParaRPr lang="en-CA" b="1" dirty="0">
              <a:solidFill>
                <a:schemeClr val="tx1"/>
              </a:solidFill>
            </a:endParaRPr>
          </a:p>
        </p:txBody>
      </p:sp>
    </p:spTree>
    <p:extLst>
      <p:ext uri="{BB962C8B-B14F-4D97-AF65-F5344CB8AC3E}">
        <p14:creationId xmlns:p14="http://schemas.microsoft.com/office/powerpoint/2010/main" val="1117420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28"/>
        <p:cNvGrpSpPr/>
        <p:nvPr/>
      </p:nvGrpSpPr>
      <p:grpSpPr>
        <a:xfrm>
          <a:off x="0" y="0"/>
          <a:ext cx="0" cy="0"/>
          <a:chOff x="0" y="0"/>
          <a:chExt cx="0" cy="0"/>
        </a:xfrm>
      </p:grpSpPr>
      <p:sp>
        <p:nvSpPr>
          <p:cNvPr id="29" name="Shape 29"/>
          <p:cNvSpPr txBox="1">
            <a:spLocks noGrp="1"/>
          </p:cNvSpPr>
          <p:nvPr>
            <p:ph type="body" idx="1"/>
          </p:nvPr>
        </p:nvSpPr>
        <p:spPr>
          <a:xfrm>
            <a:off x="405474" y="301562"/>
            <a:ext cx="7175100" cy="910499"/>
          </a:xfrm>
          <a:prstGeom prst="rect">
            <a:avLst/>
          </a:prstGeom>
        </p:spPr>
        <p:txBody>
          <a:bodyPr lIns="91425" tIns="91425" rIns="91425" bIns="91425" anchor="ctr" anchorCtr="0">
            <a:noAutofit/>
          </a:bodyPr>
          <a:lstStyle/>
          <a:p>
            <a:pPr lvl="0" rtl="0">
              <a:spcBef>
                <a:spcPts val="0"/>
              </a:spcBef>
              <a:buClr>
                <a:schemeClr val="dk1"/>
              </a:buClr>
              <a:buSzPct val="45833"/>
              <a:buFont typeface="Arial"/>
              <a:buNone/>
            </a:pPr>
            <a:r>
              <a:rPr lang="en" sz="2400" dirty="0">
                <a:solidFill>
                  <a:srgbClr val="D0322C"/>
                </a:solidFill>
              </a:rPr>
              <a:t>THE BUYING PROCESS</a:t>
            </a:r>
          </a:p>
          <a:p>
            <a:pPr>
              <a:spcBef>
                <a:spcPts val="0"/>
              </a:spcBef>
              <a:buNone/>
            </a:pPr>
            <a:endParaRPr dirty="0"/>
          </a:p>
        </p:txBody>
      </p:sp>
      <p:pic>
        <p:nvPicPr>
          <p:cNvPr id="30" name="Shape 30"/>
          <p:cNvPicPr preferRelativeResize="0"/>
          <p:nvPr/>
        </p:nvPicPr>
        <p:blipFill>
          <a:blip r:embed="rId3">
            <a:alphaModFix/>
          </a:blip>
          <a:stretch>
            <a:fillRect/>
          </a:stretch>
        </p:blipFill>
        <p:spPr>
          <a:xfrm>
            <a:off x="4480550" y="5393968"/>
            <a:ext cx="2886274" cy="2405224"/>
          </a:xfrm>
          <a:prstGeom prst="rect">
            <a:avLst/>
          </a:prstGeom>
          <a:noFill/>
          <a:ln>
            <a:noFill/>
          </a:ln>
        </p:spPr>
      </p:pic>
      <p:sp>
        <p:nvSpPr>
          <p:cNvPr id="31" name="Shape 31"/>
          <p:cNvSpPr txBox="1"/>
          <p:nvPr/>
        </p:nvSpPr>
        <p:spPr>
          <a:xfrm>
            <a:off x="405474" y="1659669"/>
            <a:ext cx="6747600" cy="6162599"/>
          </a:xfrm>
          <a:prstGeom prst="rect">
            <a:avLst/>
          </a:prstGeom>
          <a:noFill/>
          <a:ln>
            <a:noFill/>
          </a:ln>
        </p:spPr>
        <p:txBody>
          <a:bodyPr lIns="91425" tIns="91425" rIns="91425" bIns="91425" anchor="t" anchorCtr="0">
            <a:noAutofit/>
          </a:bodyPr>
          <a:lstStyle/>
          <a:p>
            <a:pPr lvl="0" rtl="0">
              <a:spcBef>
                <a:spcPts val="0"/>
              </a:spcBef>
              <a:buClr>
                <a:schemeClr val="dk1"/>
              </a:buClr>
              <a:buSzPct val="78571"/>
              <a:buFont typeface="Arial"/>
              <a:buNone/>
            </a:pPr>
            <a:r>
              <a:rPr lang="en" dirty="0">
                <a:solidFill>
                  <a:schemeClr val="dk1"/>
                </a:solidFill>
              </a:rPr>
              <a:t>Step One :    	</a:t>
            </a:r>
            <a:r>
              <a:rPr lang="en" dirty="0">
                <a:solidFill>
                  <a:srgbClr val="D0322C"/>
                </a:solidFill>
              </a:rPr>
              <a:t>MORTGAGE PRE APPROVAL “BARGAINING POWER”</a:t>
            </a:r>
          </a:p>
          <a:p>
            <a:pPr lvl="0" rtl="0">
              <a:spcBef>
                <a:spcPts val="0"/>
              </a:spcBef>
              <a:buClr>
                <a:schemeClr val="dk1"/>
              </a:buClr>
              <a:buSzPct val="78571"/>
              <a:buFont typeface="Arial"/>
              <a:buNone/>
            </a:pPr>
            <a:r>
              <a:rPr lang="en" dirty="0">
                <a:solidFill>
                  <a:srgbClr val="D0322C"/>
                </a:solidFill>
              </a:rPr>
              <a:t> </a:t>
            </a:r>
          </a:p>
          <a:p>
            <a:pPr lvl="0" rtl="0">
              <a:spcBef>
                <a:spcPts val="0"/>
              </a:spcBef>
              <a:buClr>
                <a:schemeClr val="dk1"/>
              </a:buClr>
              <a:buSzPct val="78571"/>
              <a:buFont typeface="Arial"/>
              <a:buNone/>
            </a:pPr>
            <a:r>
              <a:rPr lang="en" dirty="0">
                <a:solidFill>
                  <a:srgbClr val="D0322C"/>
                </a:solidFill>
              </a:rPr>
              <a:t> </a:t>
            </a:r>
          </a:p>
          <a:p>
            <a:pPr lvl="0" rtl="0">
              <a:spcBef>
                <a:spcPts val="0"/>
              </a:spcBef>
              <a:buClr>
                <a:schemeClr val="dk1"/>
              </a:buClr>
              <a:buSzPct val="78571"/>
              <a:buFont typeface="Arial"/>
              <a:buNone/>
            </a:pPr>
            <a:r>
              <a:rPr lang="en" dirty="0">
                <a:solidFill>
                  <a:schemeClr val="dk1"/>
                </a:solidFill>
              </a:rPr>
              <a:t>Step Two :    	</a:t>
            </a:r>
            <a:r>
              <a:rPr lang="en" dirty="0">
                <a:solidFill>
                  <a:srgbClr val="D0322C"/>
                </a:solidFill>
              </a:rPr>
              <a:t>COSTS OF BUYING A HOME</a:t>
            </a:r>
          </a:p>
          <a:p>
            <a:pPr lvl="0" rtl="0">
              <a:spcBef>
                <a:spcPts val="0"/>
              </a:spcBef>
              <a:buClr>
                <a:schemeClr val="dk1"/>
              </a:buClr>
              <a:buSzPct val="78571"/>
              <a:buFont typeface="Arial"/>
              <a:buNone/>
            </a:pPr>
            <a:r>
              <a:rPr lang="en" dirty="0">
                <a:solidFill>
                  <a:srgbClr val="D0322C"/>
                </a:solidFill>
              </a:rPr>
              <a:t> </a:t>
            </a:r>
          </a:p>
          <a:p>
            <a:pPr lvl="0" rtl="0">
              <a:spcBef>
                <a:spcPts val="0"/>
              </a:spcBef>
              <a:buClr>
                <a:schemeClr val="dk1"/>
              </a:buClr>
              <a:buSzPct val="78571"/>
              <a:buFont typeface="Arial"/>
              <a:buNone/>
            </a:pPr>
            <a:r>
              <a:rPr lang="en" dirty="0">
                <a:solidFill>
                  <a:srgbClr val="D0322C"/>
                </a:solidFill>
              </a:rPr>
              <a:t> </a:t>
            </a:r>
          </a:p>
          <a:p>
            <a:pPr lvl="0" algn="l" rtl="0">
              <a:lnSpc>
                <a:spcPct val="115000"/>
              </a:lnSpc>
              <a:spcBef>
                <a:spcPts val="0"/>
              </a:spcBef>
              <a:buNone/>
            </a:pPr>
            <a:r>
              <a:rPr lang="en" dirty="0">
                <a:solidFill>
                  <a:schemeClr val="dk1"/>
                </a:solidFill>
              </a:rPr>
              <a:t>Step Three :  	</a:t>
            </a:r>
            <a:r>
              <a:rPr lang="en" dirty="0">
                <a:solidFill>
                  <a:srgbClr val="D0322C"/>
                </a:solidFill>
              </a:rPr>
              <a:t>BUYER CONSULTATION</a:t>
            </a:r>
          </a:p>
          <a:p>
            <a:pPr lvl="0" rtl="0">
              <a:spcBef>
                <a:spcPts val="0"/>
              </a:spcBef>
              <a:buClr>
                <a:schemeClr val="dk1"/>
              </a:buClr>
              <a:buSzPct val="78571"/>
              <a:buFont typeface="Arial"/>
              <a:buNone/>
            </a:pPr>
            <a:r>
              <a:rPr lang="en" dirty="0">
                <a:solidFill>
                  <a:srgbClr val="D0322C"/>
                </a:solidFill>
              </a:rPr>
              <a:t> </a:t>
            </a:r>
          </a:p>
          <a:p>
            <a:pPr lvl="0" rtl="0">
              <a:spcBef>
                <a:spcPts val="0"/>
              </a:spcBef>
              <a:buClr>
                <a:schemeClr val="dk1"/>
              </a:buClr>
              <a:buSzPct val="78571"/>
              <a:buFont typeface="Arial"/>
              <a:buNone/>
            </a:pPr>
            <a:r>
              <a:rPr lang="en" dirty="0">
                <a:solidFill>
                  <a:srgbClr val="D0322C"/>
                </a:solidFill>
              </a:rPr>
              <a:t> </a:t>
            </a:r>
          </a:p>
          <a:p>
            <a:pPr lvl="0" rtl="0">
              <a:spcBef>
                <a:spcPts val="0"/>
              </a:spcBef>
              <a:buClr>
                <a:schemeClr val="dk1"/>
              </a:buClr>
              <a:buSzPct val="78571"/>
              <a:buFont typeface="Arial"/>
              <a:buNone/>
            </a:pPr>
            <a:r>
              <a:rPr lang="en" dirty="0">
                <a:solidFill>
                  <a:schemeClr val="dk1"/>
                </a:solidFill>
              </a:rPr>
              <a:t>Step Four :    	</a:t>
            </a:r>
            <a:r>
              <a:rPr lang="en" dirty="0">
                <a:solidFill>
                  <a:srgbClr val="D0322C"/>
                </a:solidFill>
              </a:rPr>
              <a:t>HOUSE HUNTING</a:t>
            </a:r>
          </a:p>
          <a:p>
            <a:pPr lvl="0" rtl="0">
              <a:spcBef>
                <a:spcPts val="0"/>
              </a:spcBef>
              <a:buClr>
                <a:schemeClr val="dk1"/>
              </a:buClr>
              <a:buSzPct val="78571"/>
              <a:buFont typeface="Arial"/>
              <a:buNone/>
            </a:pPr>
            <a:r>
              <a:rPr lang="en" dirty="0">
                <a:solidFill>
                  <a:srgbClr val="D0322C"/>
                </a:solidFill>
              </a:rPr>
              <a:t> </a:t>
            </a:r>
          </a:p>
          <a:p>
            <a:pPr lvl="0" rtl="0">
              <a:spcBef>
                <a:spcPts val="0"/>
              </a:spcBef>
              <a:buClr>
                <a:schemeClr val="dk1"/>
              </a:buClr>
              <a:buSzPct val="78571"/>
              <a:buFont typeface="Arial"/>
              <a:buNone/>
            </a:pPr>
            <a:r>
              <a:rPr lang="en" dirty="0">
                <a:solidFill>
                  <a:srgbClr val="D0322C"/>
                </a:solidFill>
              </a:rPr>
              <a:t> </a:t>
            </a:r>
          </a:p>
          <a:p>
            <a:pPr lvl="0" rtl="0">
              <a:spcBef>
                <a:spcPts val="0"/>
              </a:spcBef>
              <a:buClr>
                <a:schemeClr val="dk1"/>
              </a:buClr>
              <a:buSzPct val="78571"/>
              <a:buFont typeface="Arial"/>
              <a:buNone/>
            </a:pPr>
            <a:r>
              <a:rPr lang="en" dirty="0">
                <a:solidFill>
                  <a:schemeClr val="dk1"/>
                </a:solidFill>
              </a:rPr>
              <a:t>Step Five :    	</a:t>
            </a:r>
            <a:r>
              <a:rPr lang="en" dirty="0">
                <a:solidFill>
                  <a:srgbClr val="D0322C"/>
                </a:solidFill>
              </a:rPr>
              <a:t>WHAT PRICE SHOULD YOU PAY?</a:t>
            </a:r>
          </a:p>
          <a:p>
            <a:pPr lvl="0" rtl="0">
              <a:spcBef>
                <a:spcPts val="0"/>
              </a:spcBef>
              <a:buClr>
                <a:schemeClr val="dk1"/>
              </a:buClr>
              <a:buSzPct val="78571"/>
              <a:buFont typeface="Arial"/>
              <a:buNone/>
            </a:pPr>
            <a:r>
              <a:rPr lang="en" dirty="0">
                <a:solidFill>
                  <a:srgbClr val="D0322C"/>
                </a:solidFill>
              </a:rPr>
              <a:t> </a:t>
            </a:r>
          </a:p>
          <a:p>
            <a:pPr lvl="0" rtl="0">
              <a:spcBef>
                <a:spcPts val="0"/>
              </a:spcBef>
              <a:buClr>
                <a:schemeClr val="dk1"/>
              </a:buClr>
              <a:buSzPct val="78571"/>
              <a:buFont typeface="Arial"/>
              <a:buNone/>
            </a:pPr>
            <a:r>
              <a:rPr lang="en" dirty="0">
                <a:solidFill>
                  <a:srgbClr val="D0322C"/>
                </a:solidFill>
              </a:rPr>
              <a:t> </a:t>
            </a:r>
          </a:p>
          <a:p>
            <a:pPr lvl="0" rtl="0">
              <a:spcBef>
                <a:spcPts val="0"/>
              </a:spcBef>
              <a:buClr>
                <a:schemeClr val="dk1"/>
              </a:buClr>
              <a:buSzPct val="78571"/>
              <a:buFont typeface="Arial"/>
              <a:buNone/>
            </a:pPr>
            <a:r>
              <a:rPr lang="en" dirty="0">
                <a:solidFill>
                  <a:schemeClr val="dk1"/>
                </a:solidFill>
              </a:rPr>
              <a:t>Step Six:       	</a:t>
            </a:r>
            <a:r>
              <a:rPr lang="en" dirty="0">
                <a:solidFill>
                  <a:srgbClr val="D0322C"/>
                </a:solidFill>
              </a:rPr>
              <a:t>PREPARING AN OFFER</a:t>
            </a:r>
          </a:p>
          <a:p>
            <a:pPr lvl="0" rtl="0">
              <a:spcBef>
                <a:spcPts val="0"/>
              </a:spcBef>
              <a:buClr>
                <a:schemeClr val="dk1"/>
              </a:buClr>
              <a:buSzPct val="78571"/>
              <a:buFont typeface="Arial"/>
              <a:buNone/>
            </a:pPr>
            <a:r>
              <a:rPr lang="en" dirty="0">
                <a:solidFill>
                  <a:srgbClr val="D0322C"/>
                </a:solidFill>
              </a:rPr>
              <a:t> </a:t>
            </a:r>
          </a:p>
          <a:p>
            <a:pPr lvl="0" rtl="0">
              <a:spcBef>
                <a:spcPts val="0"/>
              </a:spcBef>
              <a:buClr>
                <a:schemeClr val="dk1"/>
              </a:buClr>
              <a:buSzPct val="78571"/>
              <a:buFont typeface="Arial"/>
              <a:buNone/>
            </a:pPr>
            <a:r>
              <a:rPr lang="en" dirty="0">
                <a:solidFill>
                  <a:srgbClr val="D0322C"/>
                </a:solidFill>
              </a:rPr>
              <a:t> </a:t>
            </a:r>
          </a:p>
          <a:p>
            <a:pPr lvl="0" rtl="0">
              <a:spcBef>
                <a:spcPts val="0"/>
              </a:spcBef>
              <a:buClr>
                <a:schemeClr val="dk1"/>
              </a:buClr>
              <a:buSzPct val="78571"/>
              <a:buFont typeface="Arial"/>
              <a:buNone/>
            </a:pPr>
            <a:r>
              <a:rPr lang="en" dirty="0">
                <a:solidFill>
                  <a:schemeClr val="dk1"/>
                </a:solidFill>
              </a:rPr>
              <a:t>Step Seven :	</a:t>
            </a:r>
            <a:r>
              <a:rPr lang="en" dirty="0">
                <a:solidFill>
                  <a:srgbClr val="D0322C"/>
                </a:solidFill>
              </a:rPr>
              <a:t>SATISFYING THE CONDITIONS</a:t>
            </a:r>
          </a:p>
          <a:p>
            <a:pPr lvl="0" rtl="0">
              <a:spcBef>
                <a:spcPts val="0"/>
              </a:spcBef>
              <a:buClr>
                <a:schemeClr val="dk1"/>
              </a:buClr>
              <a:buSzPct val="78571"/>
              <a:buFont typeface="Arial"/>
              <a:buNone/>
            </a:pPr>
            <a:r>
              <a:rPr lang="en" dirty="0">
                <a:solidFill>
                  <a:srgbClr val="D0322C"/>
                </a:solidFill>
              </a:rPr>
              <a:t> </a:t>
            </a:r>
          </a:p>
          <a:p>
            <a:pPr lvl="0" rtl="0">
              <a:spcBef>
                <a:spcPts val="0"/>
              </a:spcBef>
              <a:buClr>
                <a:schemeClr val="dk1"/>
              </a:buClr>
              <a:buSzPct val="78571"/>
              <a:buFont typeface="Arial"/>
              <a:buNone/>
            </a:pPr>
            <a:r>
              <a:rPr lang="en" dirty="0">
                <a:solidFill>
                  <a:srgbClr val="D0322C"/>
                </a:solidFill>
              </a:rPr>
              <a:t> </a:t>
            </a:r>
          </a:p>
          <a:p>
            <a:pPr lvl="0" rtl="0">
              <a:spcBef>
                <a:spcPts val="0"/>
              </a:spcBef>
              <a:buClr>
                <a:schemeClr val="dk1"/>
              </a:buClr>
              <a:buSzPct val="78571"/>
              <a:buFont typeface="Arial"/>
              <a:buNone/>
            </a:pPr>
            <a:r>
              <a:rPr lang="en" dirty="0">
                <a:solidFill>
                  <a:schemeClr val="dk1"/>
                </a:solidFill>
              </a:rPr>
              <a:t>Step Eight :	</a:t>
            </a:r>
            <a:r>
              <a:rPr lang="en" dirty="0">
                <a:solidFill>
                  <a:srgbClr val="D0322C"/>
                </a:solidFill>
              </a:rPr>
              <a:t>FULFILLMENT OF CONDITIONS</a:t>
            </a:r>
          </a:p>
          <a:p>
            <a:pPr lvl="0" rtl="0">
              <a:spcBef>
                <a:spcPts val="0"/>
              </a:spcBef>
              <a:buClr>
                <a:schemeClr val="dk1"/>
              </a:buClr>
              <a:buSzPct val="78571"/>
              <a:buFont typeface="Arial"/>
              <a:buNone/>
            </a:pPr>
            <a:r>
              <a:rPr lang="en" dirty="0">
                <a:solidFill>
                  <a:srgbClr val="D0322C"/>
                </a:solidFill>
              </a:rPr>
              <a:t> </a:t>
            </a:r>
          </a:p>
          <a:p>
            <a:pPr lvl="0" rtl="0">
              <a:spcBef>
                <a:spcPts val="0"/>
              </a:spcBef>
              <a:buClr>
                <a:schemeClr val="dk1"/>
              </a:buClr>
              <a:buSzPct val="78571"/>
              <a:buFont typeface="Arial"/>
              <a:buNone/>
            </a:pPr>
            <a:r>
              <a:rPr lang="en" dirty="0">
                <a:solidFill>
                  <a:srgbClr val="D0322C"/>
                </a:solidFill>
              </a:rPr>
              <a:t> </a:t>
            </a:r>
          </a:p>
          <a:p>
            <a:pPr lvl="0" rtl="0">
              <a:spcBef>
                <a:spcPts val="0"/>
              </a:spcBef>
              <a:buClr>
                <a:schemeClr val="dk1"/>
              </a:buClr>
              <a:buSzPct val="78571"/>
              <a:buFont typeface="Arial"/>
              <a:buNone/>
            </a:pPr>
            <a:r>
              <a:rPr lang="en" dirty="0">
                <a:solidFill>
                  <a:schemeClr val="dk1"/>
                </a:solidFill>
              </a:rPr>
              <a:t>Step Nine :		</a:t>
            </a:r>
            <a:r>
              <a:rPr lang="en" dirty="0">
                <a:solidFill>
                  <a:srgbClr val="D0322C"/>
                </a:solidFill>
              </a:rPr>
              <a:t>CELEBRATE!</a:t>
            </a:r>
          </a:p>
          <a:p>
            <a:pPr lvl="0" rtl="0">
              <a:spcBef>
                <a:spcPts val="0"/>
              </a:spcBef>
              <a:buClr>
                <a:schemeClr val="dk1"/>
              </a:buClr>
              <a:buSzPct val="100000"/>
              <a:buFont typeface="Arial"/>
              <a:buNone/>
            </a:pPr>
            <a:r>
              <a:rPr lang="en" sz="1100" dirty="0">
                <a:solidFill>
                  <a:schemeClr val="dk1"/>
                </a:solidFill>
              </a:rPr>
              <a:t> </a:t>
            </a:r>
          </a:p>
          <a:p>
            <a:pPr>
              <a:spcBef>
                <a:spcPts val="0"/>
              </a:spcBef>
              <a:buNone/>
            </a:pPr>
            <a:endParaRPr dirty="0"/>
          </a:p>
        </p:txBody>
      </p:sp>
      <p:pic>
        <p:nvPicPr>
          <p:cNvPr id="3" name="Picture 2"/>
          <p:cNvPicPr>
            <a:picLocks noChangeAspect="1"/>
          </p:cNvPicPr>
          <p:nvPr/>
        </p:nvPicPr>
        <p:blipFill>
          <a:blip r:embed="rId4"/>
          <a:stretch>
            <a:fillRect/>
          </a:stretch>
        </p:blipFill>
        <p:spPr>
          <a:xfrm>
            <a:off x="405474" y="8223724"/>
            <a:ext cx="2933700" cy="1495425"/>
          </a:xfrm>
          <a:prstGeom prst="rect">
            <a:avLst/>
          </a:prstGeom>
        </p:spPr>
      </p:pic>
      <p:pic>
        <p:nvPicPr>
          <p:cNvPr id="5" name="Picture 4"/>
          <p:cNvPicPr>
            <a:picLocks noChangeAspect="1"/>
          </p:cNvPicPr>
          <p:nvPr/>
        </p:nvPicPr>
        <p:blipFill>
          <a:blip r:embed="rId5"/>
          <a:stretch>
            <a:fillRect/>
          </a:stretch>
        </p:blipFill>
        <p:spPr>
          <a:xfrm>
            <a:off x="5080824" y="204355"/>
            <a:ext cx="1524000" cy="1007706"/>
          </a:xfrm>
          <a:prstGeom prst="rect">
            <a:avLst/>
          </a:prstGeom>
        </p:spPr>
      </p:pic>
      <p:sp>
        <p:nvSpPr>
          <p:cNvPr id="8" name="TextBox 7"/>
          <p:cNvSpPr txBox="1"/>
          <p:nvPr/>
        </p:nvSpPr>
        <p:spPr>
          <a:xfrm>
            <a:off x="4083721" y="8733174"/>
            <a:ext cx="2883137" cy="738664"/>
          </a:xfrm>
          <a:prstGeom prst="rect">
            <a:avLst/>
          </a:prstGeom>
          <a:solidFill>
            <a:schemeClr val="lt1"/>
          </a:solidFill>
          <a:scene3d>
            <a:camera prst="orthographicFront"/>
            <a:lightRig rig="threePt" dir="t"/>
          </a:scene3d>
          <a:sp3d extrusionH="76200" prstMaterial="matte">
            <a:bevelT w="127000"/>
            <a:bevelB w="95250"/>
            <a:extrusionClr>
              <a:schemeClr val="tx1"/>
            </a:extrusionClr>
          </a:sp3d>
        </p:spPr>
        <p:txBody>
          <a:bodyPr wrap="square" rtlCol="0">
            <a:spAutoFit/>
          </a:bodyPr>
          <a:lstStyle/>
          <a:p>
            <a:pPr algn="r"/>
            <a:r>
              <a:rPr lang="en-CA" b="1" dirty="0" smtClean="0">
                <a:solidFill>
                  <a:schemeClr val="tx1"/>
                </a:solidFill>
              </a:rPr>
              <a:t>530 Main St, Winchester</a:t>
            </a:r>
          </a:p>
          <a:p>
            <a:pPr algn="r"/>
            <a:r>
              <a:rPr lang="en-CA" b="1" dirty="0" smtClean="0">
                <a:solidFill>
                  <a:schemeClr val="tx1"/>
                </a:solidFill>
              </a:rPr>
              <a:t>Office: (613) 774-4253</a:t>
            </a:r>
          </a:p>
          <a:p>
            <a:pPr algn="r"/>
            <a:r>
              <a:rPr lang="en-CA" b="1" dirty="0" smtClean="0">
                <a:solidFill>
                  <a:schemeClr val="tx1"/>
                </a:solidFill>
              </a:rPr>
              <a:t>www.oldford.ca</a:t>
            </a:r>
            <a:endParaRPr lang="en-CA" b="1" dirty="0">
              <a:solidFill>
                <a:schemeClr val="tx1"/>
              </a:solidFill>
            </a:endParaRP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259624" y="795563"/>
            <a:ext cx="7130699" cy="307499"/>
          </a:xfrm>
          <a:prstGeom prst="rect">
            <a:avLst/>
          </a:prstGeom>
        </p:spPr>
        <p:txBody>
          <a:bodyPr lIns="91425" tIns="91425" rIns="91425" bIns="91425" anchor="ctr" anchorCtr="0">
            <a:noAutofit/>
          </a:bodyPr>
          <a:lstStyle/>
          <a:p>
            <a:pPr lvl="0" rtl="0">
              <a:spcBef>
                <a:spcPts val="0"/>
              </a:spcBef>
              <a:buClr>
                <a:schemeClr val="dk1"/>
              </a:buClr>
              <a:buSzPct val="45833"/>
              <a:buFont typeface="Arial"/>
              <a:buNone/>
            </a:pPr>
            <a:r>
              <a:rPr lang="en" sz="2400" dirty="0">
                <a:solidFill>
                  <a:srgbClr val="A6A6A6"/>
                </a:solidFill>
              </a:rPr>
              <a:t>STEP 8   |   </a:t>
            </a:r>
            <a:r>
              <a:rPr lang="en" sz="2400" dirty="0">
                <a:solidFill>
                  <a:srgbClr val="D0322C"/>
                </a:solidFill>
              </a:rPr>
              <a:t>Fulfillment Of Conditions</a:t>
            </a:r>
          </a:p>
          <a:p>
            <a:pPr lvl="0" rtl="0">
              <a:spcBef>
                <a:spcPts val="0"/>
              </a:spcBef>
              <a:buClr>
                <a:schemeClr val="dk1"/>
              </a:buClr>
              <a:buSzPct val="100000"/>
              <a:buFont typeface="Arial"/>
              <a:buNone/>
            </a:pPr>
            <a:r>
              <a:rPr lang="en" sz="1100" dirty="0">
                <a:solidFill>
                  <a:schemeClr val="dk1"/>
                </a:solidFill>
              </a:rPr>
              <a:t> </a:t>
            </a:r>
          </a:p>
          <a:p>
            <a:pPr lvl="0" rtl="0">
              <a:spcBef>
                <a:spcPts val="0"/>
              </a:spcBef>
              <a:buClr>
                <a:schemeClr val="dk1"/>
              </a:buClr>
              <a:buSzPct val="100000"/>
              <a:buFont typeface="Arial"/>
              <a:buNone/>
            </a:pPr>
            <a:r>
              <a:rPr lang="en" sz="1100" dirty="0">
                <a:solidFill>
                  <a:schemeClr val="dk1"/>
                </a:solidFill>
              </a:rPr>
              <a:t> </a:t>
            </a:r>
          </a:p>
          <a:p>
            <a:pPr lvl="0" rtl="0">
              <a:spcBef>
                <a:spcPts val="0"/>
              </a:spcBef>
              <a:buClr>
                <a:schemeClr val="dk1"/>
              </a:buClr>
              <a:buFont typeface="Arial"/>
              <a:buNone/>
            </a:pPr>
            <a:endParaRPr sz="1100" dirty="0">
              <a:solidFill>
                <a:schemeClr val="dk1"/>
              </a:solidFill>
            </a:endParaRPr>
          </a:p>
          <a:p>
            <a:pPr lvl="0" rtl="0">
              <a:spcBef>
                <a:spcPts val="0"/>
              </a:spcBef>
              <a:buNone/>
            </a:pPr>
            <a:endParaRPr sz="2400" dirty="0">
              <a:solidFill>
                <a:srgbClr val="A6A6A6"/>
              </a:solidFill>
            </a:endParaRPr>
          </a:p>
        </p:txBody>
      </p:sp>
      <p:sp>
        <p:nvSpPr>
          <p:cNvPr id="154" name="Shape 154"/>
          <p:cNvSpPr txBox="1"/>
          <p:nvPr/>
        </p:nvSpPr>
        <p:spPr>
          <a:xfrm>
            <a:off x="259623" y="1103062"/>
            <a:ext cx="7130699" cy="2628899"/>
          </a:xfrm>
          <a:prstGeom prst="rect">
            <a:avLst/>
          </a:prstGeom>
          <a:noFill/>
          <a:ln>
            <a:noFill/>
          </a:ln>
        </p:spPr>
        <p:txBody>
          <a:bodyPr lIns="91425" tIns="91425" rIns="91425" bIns="91425" anchor="t" anchorCtr="0">
            <a:noAutofit/>
          </a:bodyPr>
          <a:lstStyle/>
          <a:p>
            <a:pPr lvl="0" rtl="0">
              <a:spcBef>
                <a:spcPts val="0"/>
              </a:spcBef>
              <a:buClr>
                <a:schemeClr val="dk1"/>
              </a:buClr>
              <a:buSzPct val="91666"/>
              <a:buFont typeface="Arial"/>
              <a:buNone/>
            </a:pPr>
            <a:r>
              <a:rPr lang="en" sz="1200" b="1" dirty="0">
                <a:solidFill>
                  <a:srgbClr val="D0322C"/>
                </a:solidFill>
              </a:rPr>
              <a:t>You are now satisfied with all of the </a:t>
            </a:r>
            <a:r>
              <a:rPr lang="en" sz="1200" b="1" dirty="0" smtClean="0">
                <a:solidFill>
                  <a:srgbClr val="D0322C"/>
                </a:solidFill>
              </a:rPr>
              <a:t>conditions…or you have re-negotiated so that you are ready to move forward…</a:t>
            </a:r>
            <a:endParaRPr lang="en" sz="1200" b="1" dirty="0">
              <a:solidFill>
                <a:srgbClr val="D0322C"/>
              </a:solidFill>
            </a:endParaRPr>
          </a:p>
          <a:p>
            <a:pPr lvl="0" rtl="0">
              <a:spcBef>
                <a:spcPts val="0"/>
              </a:spcBef>
              <a:buClr>
                <a:schemeClr val="dk1"/>
              </a:buClr>
              <a:buSzPct val="91666"/>
              <a:buFont typeface="Arial"/>
              <a:buNone/>
            </a:pPr>
            <a:r>
              <a:rPr lang="en" sz="1200" b="1" dirty="0">
                <a:solidFill>
                  <a:schemeClr val="dk2"/>
                </a:solidFill>
              </a:rPr>
              <a:t> </a:t>
            </a:r>
          </a:p>
          <a:p>
            <a:pPr lvl="0" rtl="0">
              <a:spcBef>
                <a:spcPts val="0"/>
              </a:spcBef>
              <a:buClr>
                <a:schemeClr val="dk1"/>
              </a:buClr>
              <a:buSzPct val="91666"/>
              <a:buFont typeface="Arial"/>
              <a:buNone/>
            </a:pPr>
            <a:r>
              <a:rPr lang="en" sz="1200" b="1" dirty="0" smtClean="0">
                <a:solidFill>
                  <a:schemeClr val="dk2"/>
                </a:solidFill>
              </a:rPr>
              <a:t>Final documents needs </a:t>
            </a:r>
            <a:r>
              <a:rPr lang="en" sz="1200" b="1" dirty="0">
                <a:solidFill>
                  <a:schemeClr val="dk2"/>
                </a:solidFill>
              </a:rPr>
              <a:t>to be signed and delivered to the Seller within the time frame provided for in your offer.</a:t>
            </a:r>
          </a:p>
          <a:p>
            <a:pPr lvl="0" rtl="0">
              <a:spcBef>
                <a:spcPts val="0"/>
              </a:spcBef>
              <a:buClr>
                <a:schemeClr val="dk1"/>
              </a:buClr>
              <a:buSzPct val="91666"/>
              <a:buFont typeface="Arial"/>
              <a:buNone/>
            </a:pPr>
            <a:r>
              <a:rPr lang="en" sz="1200" b="1" dirty="0">
                <a:solidFill>
                  <a:schemeClr val="dk2"/>
                </a:solidFill>
              </a:rPr>
              <a:t> </a:t>
            </a:r>
          </a:p>
          <a:p>
            <a:pPr lvl="0" rtl="0">
              <a:spcBef>
                <a:spcPts val="0"/>
              </a:spcBef>
              <a:buClr>
                <a:schemeClr val="dk1"/>
              </a:buClr>
              <a:buSzPct val="91666"/>
              <a:buFont typeface="Arial"/>
              <a:buNone/>
            </a:pPr>
            <a:r>
              <a:rPr lang="en" sz="1200" b="1" dirty="0">
                <a:solidFill>
                  <a:schemeClr val="dk2"/>
                </a:solidFill>
              </a:rPr>
              <a:t>Once you have executed this document, your sales representative will deliver it to the Seller or their Representative.  </a:t>
            </a:r>
            <a:r>
              <a:rPr lang="en" sz="1200" b="1" dirty="0" smtClean="0">
                <a:solidFill>
                  <a:schemeClr val="dk2"/>
                </a:solidFill>
              </a:rPr>
              <a:t>Once </a:t>
            </a:r>
            <a:r>
              <a:rPr lang="en" sz="1200" b="1" dirty="0">
                <a:solidFill>
                  <a:schemeClr val="dk2"/>
                </a:solidFill>
              </a:rPr>
              <a:t>the </a:t>
            </a:r>
            <a:r>
              <a:rPr lang="en" sz="1200" b="1" dirty="0" smtClean="0">
                <a:solidFill>
                  <a:schemeClr val="dk2"/>
                </a:solidFill>
              </a:rPr>
              <a:t>Seller </a:t>
            </a:r>
            <a:r>
              <a:rPr lang="en" sz="1200" b="1" dirty="0">
                <a:solidFill>
                  <a:schemeClr val="dk2"/>
                </a:solidFill>
              </a:rPr>
              <a:t>has acknowledged receipt of the document, you will have bought your new home!</a:t>
            </a:r>
          </a:p>
          <a:p>
            <a:pPr lvl="0" rtl="0">
              <a:spcBef>
                <a:spcPts val="0"/>
              </a:spcBef>
              <a:buClr>
                <a:schemeClr val="dk1"/>
              </a:buClr>
              <a:buSzPct val="91666"/>
              <a:buFont typeface="Arial"/>
              <a:buNone/>
            </a:pPr>
            <a:r>
              <a:rPr lang="en" sz="1200" b="1" dirty="0">
                <a:solidFill>
                  <a:schemeClr val="dk2"/>
                </a:solidFill>
              </a:rPr>
              <a:t> </a:t>
            </a:r>
          </a:p>
          <a:p>
            <a:pPr lvl="0" rtl="0">
              <a:spcBef>
                <a:spcPts val="0"/>
              </a:spcBef>
              <a:buClr>
                <a:schemeClr val="dk1"/>
              </a:buClr>
              <a:buSzPct val="91666"/>
              <a:buFont typeface="Arial"/>
              <a:buNone/>
            </a:pPr>
            <a:r>
              <a:rPr lang="en" sz="1200" b="1" dirty="0">
                <a:solidFill>
                  <a:schemeClr val="dk2"/>
                </a:solidFill>
              </a:rPr>
              <a:t>We take care of sending all of the required documentation to your appointed Lawyer. From </a:t>
            </a:r>
            <a:r>
              <a:rPr lang="en" sz="1200" b="1" dirty="0" smtClean="0">
                <a:solidFill>
                  <a:schemeClr val="dk2"/>
                </a:solidFill>
              </a:rPr>
              <a:t>then, we review everything and set-up expected time-tables as we move towards the closing date.</a:t>
            </a:r>
            <a:endParaRPr b="1" dirty="0"/>
          </a:p>
        </p:txBody>
      </p:sp>
      <p:pic>
        <p:nvPicPr>
          <p:cNvPr id="155" name="Shape 155"/>
          <p:cNvPicPr preferRelativeResize="0"/>
          <p:nvPr/>
        </p:nvPicPr>
        <p:blipFill>
          <a:blip r:embed="rId3">
            <a:alphaModFix/>
          </a:blip>
          <a:stretch>
            <a:fillRect/>
          </a:stretch>
        </p:blipFill>
        <p:spPr>
          <a:xfrm>
            <a:off x="263390" y="3731961"/>
            <a:ext cx="7126932" cy="3966301"/>
          </a:xfrm>
          <a:prstGeom prst="rect">
            <a:avLst/>
          </a:prstGeom>
          <a:noFill/>
          <a:ln>
            <a:noFill/>
          </a:ln>
        </p:spPr>
      </p:pic>
      <p:sp>
        <p:nvSpPr>
          <p:cNvPr id="5" name="TextBox 4"/>
          <p:cNvSpPr txBox="1"/>
          <p:nvPr/>
        </p:nvSpPr>
        <p:spPr>
          <a:xfrm>
            <a:off x="4083721" y="8733174"/>
            <a:ext cx="2883137" cy="738664"/>
          </a:xfrm>
          <a:prstGeom prst="rect">
            <a:avLst/>
          </a:prstGeom>
          <a:solidFill>
            <a:schemeClr val="lt1"/>
          </a:solidFill>
          <a:scene3d>
            <a:camera prst="orthographicFront"/>
            <a:lightRig rig="threePt" dir="t"/>
          </a:scene3d>
          <a:sp3d extrusionH="76200" prstMaterial="matte">
            <a:bevelT w="127000"/>
            <a:bevelB w="95250"/>
            <a:extrusionClr>
              <a:schemeClr val="tx1"/>
            </a:extrusionClr>
          </a:sp3d>
        </p:spPr>
        <p:txBody>
          <a:bodyPr wrap="square" rtlCol="0">
            <a:spAutoFit/>
          </a:bodyPr>
          <a:lstStyle/>
          <a:p>
            <a:pPr algn="r"/>
            <a:r>
              <a:rPr lang="en-CA" b="1" dirty="0" smtClean="0">
                <a:solidFill>
                  <a:schemeClr val="tx1"/>
                </a:solidFill>
              </a:rPr>
              <a:t>530 Main St, Winchester</a:t>
            </a:r>
          </a:p>
          <a:p>
            <a:pPr algn="r"/>
            <a:r>
              <a:rPr lang="en-CA" b="1" dirty="0" smtClean="0">
                <a:solidFill>
                  <a:schemeClr val="tx1"/>
                </a:solidFill>
              </a:rPr>
              <a:t>Office: (613) 774-4253</a:t>
            </a:r>
          </a:p>
          <a:p>
            <a:pPr algn="r"/>
            <a:r>
              <a:rPr lang="en-CA" b="1" dirty="0" smtClean="0">
                <a:solidFill>
                  <a:schemeClr val="tx1"/>
                </a:solidFill>
              </a:rPr>
              <a:t>www.oldford.ca</a:t>
            </a:r>
            <a:endParaRPr lang="en-CA" b="1" dirty="0">
              <a:solidFill>
                <a:schemeClr val="tx1"/>
              </a:solidFill>
            </a:endParaRPr>
          </a:p>
        </p:txBody>
      </p:sp>
      <p:pic>
        <p:nvPicPr>
          <p:cNvPr id="6" name="Picture 5"/>
          <p:cNvPicPr>
            <a:picLocks noChangeAspect="1"/>
          </p:cNvPicPr>
          <p:nvPr/>
        </p:nvPicPr>
        <p:blipFill>
          <a:blip r:embed="rId4"/>
          <a:stretch>
            <a:fillRect/>
          </a:stretch>
        </p:blipFill>
        <p:spPr>
          <a:xfrm>
            <a:off x="405474" y="8223724"/>
            <a:ext cx="2933700" cy="1495425"/>
          </a:xfrm>
          <a:prstGeom prst="rect">
            <a:avLst/>
          </a:prstGeom>
        </p:spPr>
      </p:pic>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237350" y="824245"/>
            <a:ext cx="7130699" cy="307499"/>
          </a:xfrm>
          <a:prstGeom prst="rect">
            <a:avLst/>
          </a:prstGeom>
        </p:spPr>
        <p:txBody>
          <a:bodyPr lIns="91425" tIns="91425" rIns="91425" bIns="91425" anchor="ctr" anchorCtr="0">
            <a:noAutofit/>
          </a:bodyPr>
          <a:lstStyle/>
          <a:p>
            <a:pPr lvl="0" rtl="0">
              <a:spcBef>
                <a:spcPts val="0"/>
              </a:spcBef>
              <a:buClr>
                <a:schemeClr val="dk1"/>
              </a:buClr>
              <a:buSzPct val="45833"/>
              <a:buFont typeface="Arial"/>
              <a:buNone/>
            </a:pPr>
            <a:r>
              <a:rPr lang="en" sz="2400" dirty="0">
                <a:solidFill>
                  <a:srgbClr val="A6A6A6"/>
                </a:solidFill>
              </a:rPr>
              <a:t>STEP 8   | </a:t>
            </a:r>
            <a:r>
              <a:rPr lang="en" sz="2400" dirty="0">
                <a:solidFill>
                  <a:srgbClr val="D0322C"/>
                </a:solidFill>
              </a:rPr>
              <a:t>Congratulations!</a:t>
            </a:r>
            <a:r>
              <a:rPr lang="en" sz="2400" dirty="0">
                <a:solidFill>
                  <a:srgbClr val="A6A6A6"/>
                </a:solidFill>
              </a:rPr>
              <a:t>  </a:t>
            </a:r>
          </a:p>
          <a:p>
            <a:pPr lvl="0" rtl="0">
              <a:spcBef>
                <a:spcPts val="0"/>
              </a:spcBef>
              <a:buClr>
                <a:schemeClr val="dk1"/>
              </a:buClr>
              <a:buSzPct val="100000"/>
              <a:buFont typeface="Arial"/>
              <a:buNone/>
            </a:pPr>
            <a:r>
              <a:rPr lang="en" sz="1100" dirty="0">
                <a:solidFill>
                  <a:schemeClr val="dk1"/>
                </a:solidFill>
              </a:rPr>
              <a:t> </a:t>
            </a:r>
          </a:p>
          <a:p>
            <a:pPr lvl="0" rtl="0">
              <a:spcBef>
                <a:spcPts val="0"/>
              </a:spcBef>
              <a:buClr>
                <a:schemeClr val="dk1"/>
              </a:buClr>
              <a:buSzPct val="100000"/>
              <a:buFont typeface="Arial"/>
              <a:buNone/>
            </a:pPr>
            <a:r>
              <a:rPr lang="en" sz="1100" dirty="0">
                <a:solidFill>
                  <a:schemeClr val="dk1"/>
                </a:solidFill>
              </a:rPr>
              <a:t> </a:t>
            </a:r>
          </a:p>
          <a:p>
            <a:pPr lvl="0" rtl="0">
              <a:spcBef>
                <a:spcPts val="0"/>
              </a:spcBef>
              <a:buClr>
                <a:schemeClr val="dk1"/>
              </a:buClr>
              <a:buFont typeface="Arial"/>
              <a:buNone/>
            </a:pPr>
            <a:endParaRPr sz="1100" dirty="0">
              <a:solidFill>
                <a:schemeClr val="dk1"/>
              </a:solidFill>
            </a:endParaRPr>
          </a:p>
          <a:p>
            <a:pPr lvl="0" rtl="0">
              <a:spcBef>
                <a:spcPts val="0"/>
              </a:spcBef>
              <a:buNone/>
            </a:pPr>
            <a:endParaRPr sz="2400" dirty="0">
              <a:solidFill>
                <a:srgbClr val="A6A6A6"/>
              </a:solidFill>
            </a:endParaRPr>
          </a:p>
        </p:txBody>
      </p:sp>
      <p:pic>
        <p:nvPicPr>
          <p:cNvPr id="161" name="Shape 161"/>
          <p:cNvPicPr preferRelativeResize="0"/>
          <p:nvPr/>
        </p:nvPicPr>
        <p:blipFill>
          <a:blip r:embed="rId3">
            <a:alphaModFix/>
          </a:blip>
          <a:stretch>
            <a:fillRect/>
          </a:stretch>
        </p:blipFill>
        <p:spPr>
          <a:xfrm>
            <a:off x="237350" y="1131744"/>
            <a:ext cx="7257724" cy="6477649"/>
          </a:xfrm>
          <a:prstGeom prst="rect">
            <a:avLst/>
          </a:prstGeom>
          <a:noFill/>
          <a:ln>
            <a:noFill/>
          </a:ln>
        </p:spPr>
      </p:pic>
      <p:sp>
        <p:nvSpPr>
          <p:cNvPr id="4" name="TextBox 3"/>
          <p:cNvSpPr txBox="1"/>
          <p:nvPr/>
        </p:nvSpPr>
        <p:spPr>
          <a:xfrm>
            <a:off x="4083721" y="8733174"/>
            <a:ext cx="2883137" cy="738664"/>
          </a:xfrm>
          <a:prstGeom prst="rect">
            <a:avLst/>
          </a:prstGeom>
          <a:solidFill>
            <a:schemeClr val="lt1"/>
          </a:solidFill>
          <a:scene3d>
            <a:camera prst="orthographicFront"/>
            <a:lightRig rig="threePt" dir="t"/>
          </a:scene3d>
          <a:sp3d extrusionH="76200" prstMaterial="matte">
            <a:bevelT w="127000"/>
            <a:bevelB w="95250"/>
            <a:extrusionClr>
              <a:schemeClr val="tx1"/>
            </a:extrusionClr>
          </a:sp3d>
        </p:spPr>
        <p:txBody>
          <a:bodyPr wrap="square" rtlCol="0">
            <a:spAutoFit/>
          </a:bodyPr>
          <a:lstStyle/>
          <a:p>
            <a:pPr algn="r"/>
            <a:r>
              <a:rPr lang="en-CA" b="1" dirty="0" smtClean="0">
                <a:solidFill>
                  <a:schemeClr val="tx1"/>
                </a:solidFill>
              </a:rPr>
              <a:t>530 Main St, Winchester</a:t>
            </a:r>
          </a:p>
          <a:p>
            <a:pPr algn="r"/>
            <a:r>
              <a:rPr lang="en-CA" b="1" dirty="0" smtClean="0">
                <a:solidFill>
                  <a:schemeClr val="tx1"/>
                </a:solidFill>
              </a:rPr>
              <a:t>Office: (613) 774-4253</a:t>
            </a:r>
          </a:p>
          <a:p>
            <a:pPr algn="r"/>
            <a:r>
              <a:rPr lang="en-CA" b="1" dirty="0" smtClean="0">
                <a:solidFill>
                  <a:schemeClr val="tx1"/>
                </a:solidFill>
              </a:rPr>
              <a:t>www.oldford.ca</a:t>
            </a:r>
            <a:endParaRPr lang="en-CA" b="1" dirty="0">
              <a:solidFill>
                <a:schemeClr val="tx1"/>
              </a:solidFill>
            </a:endParaRPr>
          </a:p>
        </p:txBody>
      </p:sp>
      <p:pic>
        <p:nvPicPr>
          <p:cNvPr id="5" name="Picture 4"/>
          <p:cNvPicPr>
            <a:picLocks noChangeAspect="1"/>
          </p:cNvPicPr>
          <p:nvPr/>
        </p:nvPicPr>
        <p:blipFill>
          <a:blip r:embed="rId4"/>
          <a:stretch>
            <a:fillRect/>
          </a:stretch>
        </p:blipFill>
        <p:spPr>
          <a:xfrm>
            <a:off x="405474" y="8223724"/>
            <a:ext cx="2933700" cy="1495425"/>
          </a:xfrm>
          <a:prstGeom prst="rect">
            <a:avLst/>
          </a:prstGeom>
        </p:spPr>
      </p:pic>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253374" y="684025"/>
            <a:ext cx="7130699" cy="307499"/>
          </a:xfrm>
          <a:prstGeom prst="rect">
            <a:avLst/>
          </a:prstGeom>
        </p:spPr>
        <p:txBody>
          <a:bodyPr lIns="91425" tIns="91425" rIns="91425" bIns="91425" anchor="ctr" anchorCtr="0">
            <a:noAutofit/>
          </a:bodyPr>
          <a:lstStyle/>
          <a:p>
            <a:pPr lvl="0" rtl="0">
              <a:spcBef>
                <a:spcPts val="0"/>
              </a:spcBef>
              <a:buClr>
                <a:schemeClr val="dk1"/>
              </a:buClr>
              <a:buSzPct val="45833"/>
              <a:buFont typeface="Arial"/>
              <a:buNone/>
            </a:pPr>
            <a:r>
              <a:rPr lang="en" sz="2400" dirty="0">
                <a:solidFill>
                  <a:srgbClr val="D0322C"/>
                </a:solidFill>
              </a:rPr>
              <a:t>Monthly Expenses</a:t>
            </a:r>
          </a:p>
          <a:p>
            <a:pPr lvl="0" rtl="0">
              <a:spcBef>
                <a:spcPts val="0"/>
              </a:spcBef>
              <a:buClr>
                <a:schemeClr val="dk1"/>
              </a:buClr>
              <a:buSzPct val="100000"/>
              <a:buFont typeface="Arial"/>
              <a:buNone/>
            </a:pPr>
            <a:r>
              <a:rPr lang="en" sz="1100" dirty="0">
                <a:solidFill>
                  <a:schemeClr val="dk1"/>
                </a:solidFill>
              </a:rPr>
              <a:t> </a:t>
            </a:r>
          </a:p>
          <a:p>
            <a:pPr lvl="0" rtl="0">
              <a:spcBef>
                <a:spcPts val="0"/>
              </a:spcBef>
              <a:buNone/>
            </a:pPr>
            <a:endParaRPr sz="2400" dirty="0">
              <a:solidFill>
                <a:srgbClr val="A6A6A6"/>
              </a:solidFill>
            </a:endParaRPr>
          </a:p>
        </p:txBody>
      </p:sp>
      <p:pic>
        <p:nvPicPr>
          <p:cNvPr id="167" name="Shape 167"/>
          <p:cNvPicPr preferRelativeResize="0"/>
          <p:nvPr/>
        </p:nvPicPr>
        <p:blipFill>
          <a:blip r:embed="rId3">
            <a:alphaModFix/>
          </a:blip>
          <a:stretch>
            <a:fillRect/>
          </a:stretch>
        </p:blipFill>
        <p:spPr>
          <a:xfrm>
            <a:off x="253374" y="6037092"/>
            <a:ext cx="2388749" cy="1584999"/>
          </a:xfrm>
          <a:prstGeom prst="rect">
            <a:avLst/>
          </a:prstGeom>
          <a:noFill/>
          <a:ln>
            <a:noFill/>
          </a:ln>
        </p:spPr>
      </p:pic>
      <p:pic>
        <p:nvPicPr>
          <p:cNvPr id="168" name="Shape 168"/>
          <p:cNvPicPr preferRelativeResize="0"/>
          <p:nvPr/>
        </p:nvPicPr>
        <p:blipFill>
          <a:blip r:embed="rId4">
            <a:alphaModFix/>
          </a:blip>
          <a:stretch>
            <a:fillRect/>
          </a:stretch>
        </p:blipFill>
        <p:spPr>
          <a:xfrm>
            <a:off x="253374" y="1248998"/>
            <a:ext cx="2209825" cy="3803325"/>
          </a:xfrm>
          <a:prstGeom prst="rect">
            <a:avLst/>
          </a:prstGeom>
          <a:noFill/>
          <a:ln>
            <a:noFill/>
          </a:ln>
        </p:spPr>
      </p:pic>
      <p:graphicFrame>
        <p:nvGraphicFramePr>
          <p:cNvPr id="169" name="Shape 169"/>
          <p:cNvGraphicFramePr/>
          <p:nvPr>
            <p:extLst>
              <p:ext uri="{D42A27DB-BD31-4B8C-83A1-F6EECF244321}">
                <p14:modId xmlns:p14="http://schemas.microsoft.com/office/powerpoint/2010/main" val="618017495"/>
              </p:ext>
            </p:extLst>
          </p:nvPr>
        </p:nvGraphicFramePr>
        <p:xfrm>
          <a:off x="3199178" y="1248998"/>
          <a:ext cx="4054425" cy="6233922"/>
        </p:xfrm>
        <a:graphic>
          <a:graphicData uri="http://schemas.openxmlformats.org/drawingml/2006/table">
            <a:tbl>
              <a:tblPr>
                <a:noFill/>
                <a:tableStyleId>{66A69A86-ECBE-4F7A-8C67-57439AB08730}</a:tableStyleId>
              </a:tblPr>
              <a:tblGrid>
                <a:gridCol w="2696425"/>
                <a:gridCol w="1358000"/>
              </a:tblGrid>
              <a:tr h="200025">
                <a:tc>
                  <a:txBody>
                    <a:bodyPr/>
                    <a:lstStyle/>
                    <a:p>
                      <a:pPr lvl="0" rtl="0">
                        <a:lnSpc>
                          <a:spcPct val="115000"/>
                        </a:lnSpc>
                        <a:spcBef>
                          <a:spcPts val="0"/>
                        </a:spcBef>
                        <a:buNone/>
                      </a:pPr>
                      <a:r>
                        <a:rPr lang="en" sz="1100" dirty="0">
                          <a:solidFill>
                            <a:srgbClr val="666666"/>
                          </a:solidFill>
                        </a:rPr>
                        <a:t>Child Care</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c>
                  <a:txBody>
                    <a:bodyPr/>
                    <a:lstStyle/>
                    <a:p>
                      <a:pPr lvl="0" rtl="0">
                        <a:spcBef>
                          <a:spcPts val="0"/>
                        </a:spcBef>
                        <a:buNone/>
                      </a:pPr>
                      <a:r>
                        <a:rPr lang="en" sz="1100"/>
                        <a:t>$</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r>
              <a:tr h="200025">
                <a:tc>
                  <a:txBody>
                    <a:bodyPr/>
                    <a:lstStyle/>
                    <a:p>
                      <a:pPr lvl="0" rtl="0">
                        <a:lnSpc>
                          <a:spcPct val="115000"/>
                        </a:lnSpc>
                        <a:spcBef>
                          <a:spcPts val="0"/>
                        </a:spcBef>
                        <a:buNone/>
                      </a:pPr>
                      <a:r>
                        <a:rPr lang="en" sz="1100">
                          <a:solidFill>
                            <a:srgbClr val="666666"/>
                          </a:solidFill>
                        </a:rPr>
                        <a:t>Groceries/Lunches/Dining Out</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c>
                  <a:txBody>
                    <a:bodyPr/>
                    <a:lstStyle/>
                    <a:p>
                      <a:pPr lvl="0" rtl="0">
                        <a:spcBef>
                          <a:spcPts val="0"/>
                        </a:spcBef>
                        <a:buNone/>
                      </a:pPr>
                      <a:r>
                        <a:rPr lang="en" sz="1100"/>
                        <a:t>$</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r>
              <a:tr h="200025">
                <a:tc>
                  <a:txBody>
                    <a:bodyPr/>
                    <a:lstStyle/>
                    <a:p>
                      <a:pPr lvl="0" rtl="0">
                        <a:lnSpc>
                          <a:spcPct val="115000"/>
                        </a:lnSpc>
                        <a:spcBef>
                          <a:spcPts val="0"/>
                        </a:spcBef>
                        <a:buNone/>
                      </a:pPr>
                      <a:r>
                        <a:rPr lang="en" sz="1100">
                          <a:solidFill>
                            <a:srgbClr val="666666"/>
                          </a:solidFill>
                        </a:rPr>
                        <a:t>Clothes/Personal/Sundry</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c>
                  <a:txBody>
                    <a:bodyPr/>
                    <a:lstStyle/>
                    <a:p>
                      <a:pPr lvl="0" rtl="0">
                        <a:spcBef>
                          <a:spcPts val="0"/>
                        </a:spcBef>
                        <a:buNone/>
                      </a:pPr>
                      <a:r>
                        <a:rPr lang="en" sz="1100"/>
                        <a:t>$</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r>
              <a:tr h="200025">
                <a:tc>
                  <a:txBody>
                    <a:bodyPr/>
                    <a:lstStyle/>
                    <a:p>
                      <a:pPr lvl="0" rtl="0">
                        <a:lnSpc>
                          <a:spcPct val="115000"/>
                        </a:lnSpc>
                        <a:spcBef>
                          <a:spcPts val="0"/>
                        </a:spcBef>
                        <a:buNone/>
                      </a:pPr>
                      <a:r>
                        <a:rPr lang="en" sz="1100">
                          <a:solidFill>
                            <a:srgbClr val="666666"/>
                          </a:solidFill>
                        </a:rPr>
                        <a:t>Life Insurance</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c>
                  <a:txBody>
                    <a:bodyPr/>
                    <a:lstStyle/>
                    <a:p>
                      <a:pPr lvl="0" rtl="0">
                        <a:spcBef>
                          <a:spcPts val="0"/>
                        </a:spcBef>
                        <a:buNone/>
                      </a:pPr>
                      <a:r>
                        <a:rPr lang="en" sz="1100"/>
                        <a:t>$</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r>
              <a:tr h="200025">
                <a:tc>
                  <a:txBody>
                    <a:bodyPr/>
                    <a:lstStyle/>
                    <a:p>
                      <a:pPr lvl="0" rtl="0">
                        <a:lnSpc>
                          <a:spcPct val="115000"/>
                        </a:lnSpc>
                        <a:spcBef>
                          <a:spcPts val="0"/>
                        </a:spcBef>
                        <a:buNone/>
                      </a:pPr>
                      <a:r>
                        <a:rPr lang="en" sz="1100">
                          <a:solidFill>
                            <a:srgbClr val="666666"/>
                          </a:solidFill>
                        </a:rPr>
                        <a:t>Public Transportation</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c>
                  <a:txBody>
                    <a:bodyPr/>
                    <a:lstStyle/>
                    <a:p>
                      <a:pPr lvl="0" rtl="0">
                        <a:spcBef>
                          <a:spcPts val="0"/>
                        </a:spcBef>
                        <a:buNone/>
                      </a:pPr>
                      <a:r>
                        <a:rPr lang="en" sz="1100"/>
                        <a:t>$</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r>
              <a:tr h="200025">
                <a:tc>
                  <a:txBody>
                    <a:bodyPr/>
                    <a:lstStyle/>
                    <a:p>
                      <a:pPr lvl="0" rtl="0">
                        <a:lnSpc>
                          <a:spcPct val="115000"/>
                        </a:lnSpc>
                        <a:spcBef>
                          <a:spcPts val="0"/>
                        </a:spcBef>
                        <a:buNone/>
                      </a:pPr>
                      <a:r>
                        <a:rPr lang="en" sz="1100">
                          <a:solidFill>
                            <a:srgbClr val="666666"/>
                          </a:solidFill>
                        </a:rPr>
                        <a:t>Car: Gas/Oil</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c>
                  <a:txBody>
                    <a:bodyPr/>
                    <a:lstStyle/>
                    <a:p>
                      <a:pPr lvl="0" rtl="0">
                        <a:spcBef>
                          <a:spcPts val="0"/>
                        </a:spcBef>
                        <a:buNone/>
                      </a:pPr>
                      <a:r>
                        <a:rPr lang="en" sz="1100"/>
                        <a:t>$</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r>
              <a:tr h="200025">
                <a:tc>
                  <a:txBody>
                    <a:bodyPr/>
                    <a:lstStyle/>
                    <a:p>
                      <a:pPr lvl="0" rtl="0">
                        <a:lnSpc>
                          <a:spcPct val="115000"/>
                        </a:lnSpc>
                        <a:spcBef>
                          <a:spcPts val="0"/>
                        </a:spcBef>
                        <a:buNone/>
                      </a:pPr>
                      <a:r>
                        <a:rPr lang="en" sz="1100">
                          <a:solidFill>
                            <a:srgbClr val="666666"/>
                          </a:solidFill>
                        </a:rPr>
                        <a:t>Car: Repairs/Service</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c>
                  <a:txBody>
                    <a:bodyPr/>
                    <a:lstStyle/>
                    <a:p>
                      <a:pPr lvl="0" rtl="0">
                        <a:spcBef>
                          <a:spcPts val="0"/>
                        </a:spcBef>
                        <a:buNone/>
                      </a:pPr>
                      <a:r>
                        <a:rPr lang="en" sz="1100"/>
                        <a:t>$</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r>
              <a:tr h="200025">
                <a:tc>
                  <a:txBody>
                    <a:bodyPr/>
                    <a:lstStyle/>
                    <a:p>
                      <a:pPr lvl="0" rtl="0">
                        <a:lnSpc>
                          <a:spcPct val="115000"/>
                        </a:lnSpc>
                        <a:spcBef>
                          <a:spcPts val="0"/>
                        </a:spcBef>
                        <a:buNone/>
                      </a:pPr>
                      <a:r>
                        <a:rPr lang="en" sz="1100">
                          <a:solidFill>
                            <a:srgbClr val="666666"/>
                          </a:solidFill>
                        </a:rPr>
                        <a:t>Car: Insurance/License</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c>
                  <a:txBody>
                    <a:bodyPr/>
                    <a:lstStyle/>
                    <a:p>
                      <a:pPr lvl="0" rtl="0">
                        <a:spcBef>
                          <a:spcPts val="0"/>
                        </a:spcBef>
                        <a:buNone/>
                      </a:pPr>
                      <a:r>
                        <a:rPr lang="en" sz="1100"/>
                        <a:t>$</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r>
              <a:tr h="200025">
                <a:tc>
                  <a:txBody>
                    <a:bodyPr/>
                    <a:lstStyle/>
                    <a:p>
                      <a:pPr lvl="0" rtl="0">
                        <a:lnSpc>
                          <a:spcPct val="115000"/>
                        </a:lnSpc>
                        <a:spcBef>
                          <a:spcPts val="0"/>
                        </a:spcBef>
                        <a:buNone/>
                      </a:pPr>
                      <a:r>
                        <a:rPr lang="en" sz="1100">
                          <a:solidFill>
                            <a:srgbClr val="666666"/>
                          </a:solidFill>
                        </a:rPr>
                        <a:t>Electricity/Hydro</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c>
                  <a:txBody>
                    <a:bodyPr/>
                    <a:lstStyle/>
                    <a:p>
                      <a:pPr lvl="0" rtl="0">
                        <a:spcBef>
                          <a:spcPts val="0"/>
                        </a:spcBef>
                        <a:buNone/>
                      </a:pPr>
                      <a:r>
                        <a:rPr lang="en" sz="1100"/>
                        <a:t>$</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r>
              <a:tr h="200025">
                <a:tc>
                  <a:txBody>
                    <a:bodyPr/>
                    <a:lstStyle/>
                    <a:p>
                      <a:pPr lvl="0" rtl="0">
                        <a:lnSpc>
                          <a:spcPct val="115000"/>
                        </a:lnSpc>
                        <a:spcBef>
                          <a:spcPts val="0"/>
                        </a:spcBef>
                        <a:buNone/>
                      </a:pPr>
                      <a:r>
                        <a:rPr lang="en" sz="1100">
                          <a:solidFill>
                            <a:srgbClr val="666666"/>
                          </a:solidFill>
                        </a:rPr>
                        <a:t>Water</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c>
                  <a:txBody>
                    <a:bodyPr/>
                    <a:lstStyle/>
                    <a:p>
                      <a:pPr lvl="0" rtl="0">
                        <a:spcBef>
                          <a:spcPts val="0"/>
                        </a:spcBef>
                        <a:buNone/>
                      </a:pPr>
                      <a:r>
                        <a:rPr lang="en" sz="1100"/>
                        <a:t>$</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r>
              <a:tr h="200025">
                <a:tc>
                  <a:txBody>
                    <a:bodyPr/>
                    <a:lstStyle/>
                    <a:p>
                      <a:pPr lvl="0" rtl="0">
                        <a:lnSpc>
                          <a:spcPct val="115000"/>
                        </a:lnSpc>
                        <a:spcBef>
                          <a:spcPts val="0"/>
                        </a:spcBef>
                        <a:buNone/>
                      </a:pPr>
                      <a:r>
                        <a:rPr lang="en" sz="1100">
                          <a:solidFill>
                            <a:srgbClr val="666666"/>
                          </a:solidFill>
                        </a:rPr>
                        <a:t>Telephone</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c>
                  <a:txBody>
                    <a:bodyPr/>
                    <a:lstStyle/>
                    <a:p>
                      <a:pPr lvl="0" rtl="0">
                        <a:spcBef>
                          <a:spcPts val="0"/>
                        </a:spcBef>
                        <a:buNone/>
                      </a:pPr>
                      <a:r>
                        <a:rPr lang="en" sz="1100"/>
                        <a:t>$</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r>
              <a:tr h="200025">
                <a:tc>
                  <a:txBody>
                    <a:bodyPr/>
                    <a:lstStyle/>
                    <a:p>
                      <a:pPr lvl="0" rtl="0">
                        <a:lnSpc>
                          <a:spcPct val="115000"/>
                        </a:lnSpc>
                        <a:spcBef>
                          <a:spcPts val="0"/>
                        </a:spcBef>
                        <a:buNone/>
                      </a:pPr>
                      <a:r>
                        <a:rPr lang="en" sz="1100" dirty="0" smtClean="0">
                          <a:solidFill>
                            <a:srgbClr val="666666"/>
                          </a:solidFill>
                        </a:rPr>
                        <a:t>Television/Internet</a:t>
                      </a:r>
                      <a:endParaRPr lang="en" sz="1100" dirty="0">
                        <a:solidFill>
                          <a:srgbClr val="666666"/>
                        </a:solidFill>
                      </a:endParaRP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c>
                  <a:txBody>
                    <a:bodyPr/>
                    <a:lstStyle/>
                    <a:p>
                      <a:pPr lvl="0" rtl="0">
                        <a:spcBef>
                          <a:spcPts val="0"/>
                        </a:spcBef>
                        <a:buNone/>
                      </a:pPr>
                      <a:r>
                        <a:rPr lang="en" sz="1100"/>
                        <a:t>$</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r>
              <a:tr h="200025">
                <a:tc>
                  <a:txBody>
                    <a:bodyPr/>
                    <a:lstStyle/>
                    <a:p>
                      <a:pPr lvl="0" rtl="0">
                        <a:lnSpc>
                          <a:spcPct val="115000"/>
                        </a:lnSpc>
                        <a:spcBef>
                          <a:spcPts val="0"/>
                        </a:spcBef>
                        <a:buNone/>
                      </a:pPr>
                      <a:r>
                        <a:rPr lang="en" sz="1100" dirty="0">
                          <a:solidFill>
                            <a:srgbClr val="666666"/>
                          </a:solidFill>
                        </a:rPr>
                        <a:t>Entertainment &amp; Recreation</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c>
                  <a:txBody>
                    <a:bodyPr/>
                    <a:lstStyle/>
                    <a:p>
                      <a:pPr lvl="0" rtl="0">
                        <a:spcBef>
                          <a:spcPts val="0"/>
                        </a:spcBef>
                        <a:buNone/>
                      </a:pPr>
                      <a:r>
                        <a:rPr lang="en" sz="1100"/>
                        <a:t>$</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r>
              <a:tr h="200025">
                <a:tc>
                  <a:txBody>
                    <a:bodyPr/>
                    <a:lstStyle/>
                    <a:p>
                      <a:pPr lvl="0" rtl="0">
                        <a:lnSpc>
                          <a:spcPct val="115000"/>
                        </a:lnSpc>
                        <a:spcBef>
                          <a:spcPts val="0"/>
                        </a:spcBef>
                        <a:buNone/>
                      </a:pPr>
                      <a:r>
                        <a:rPr lang="en" sz="1100" dirty="0">
                          <a:solidFill>
                            <a:srgbClr val="666666"/>
                          </a:solidFill>
                        </a:rPr>
                        <a:t>Magazines, Books, etc.</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c>
                  <a:txBody>
                    <a:bodyPr/>
                    <a:lstStyle/>
                    <a:p>
                      <a:pPr lvl="0" rtl="0">
                        <a:spcBef>
                          <a:spcPts val="0"/>
                        </a:spcBef>
                        <a:buNone/>
                      </a:pPr>
                      <a:r>
                        <a:rPr lang="en" sz="1100"/>
                        <a:t>$</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r>
              <a:tr h="200025">
                <a:tc>
                  <a:txBody>
                    <a:bodyPr/>
                    <a:lstStyle/>
                    <a:p>
                      <a:pPr lvl="0" rtl="0">
                        <a:lnSpc>
                          <a:spcPct val="115000"/>
                        </a:lnSpc>
                        <a:spcBef>
                          <a:spcPts val="0"/>
                        </a:spcBef>
                        <a:buNone/>
                      </a:pPr>
                      <a:r>
                        <a:rPr lang="en" sz="1100" dirty="0">
                          <a:solidFill>
                            <a:srgbClr val="666666"/>
                          </a:solidFill>
                        </a:rPr>
                        <a:t>Home Maintenance</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c>
                  <a:txBody>
                    <a:bodyPr/>
                    <a:lstStyle/>
                    <a:p>
                      <a:pPr lvl="0" rtl="0">
                        <a:spcBef>
                          <a:spcPts val="0"/>
                        </a:spcBef>
                        <a:buNone/>
                      </a:pPr>
                      <a:r>
                        <a:rPr lang="en" sz="1100"/>
                        <a:t>$</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r>
              <a:tr h="200025">
                <a:tc>
                  <a:txBody>
                    <a:bodyPr/>
                    <a:lstStyle/>
                    <a:p>
                      <a:pPr lvl="0" rtl="0">
                        <a:lnSpc>
                          <a:spcPct val="115000"/>
                        </a:lnSpc>
                        <a:spcBef>
                          <a:spcPts val="0"/>
                        </a:spcBef>
                        <a:buNone/>
                      </a:pPr>
                      <a:r>
                        <a:rPr lang="en" sz="1100" dirty="0">
                          <a:solidFill>
                            <a:srgbClr val="666666"/>
                          </a:solidFill>
                        </a:rPr>
                        <a:t>Home Insurance</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c>
                  <a:txBody>
                    <a:bodyPr/>
                    <a:lstStyle/>
                    <a:p>
                      <a:pPr lvl="0" rtl="0">
                        <a:spcBef>
                          <a:spcPts val="0"/>
                        </a:spcBef>
                        <a:buNone/>
                      </a:pPr>
                      <a:r>
                        <a:rPr lang="en" sz="1100"/>
                        <a:t>$</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r>
              <a:tr h="200025">
                <a:tc>
                  <a:txBody>
                    <a:bodyPr/>
                    <a:lstStyle/>
                    <a:p>
                      <a:pPr lvl="0" rtl="0">
                        <a:lnSpc>
                          <a:spcPct val="115000"/>
                        </a:lnSpc>
                        <a:spcBef>
                          <a:spcPts val="0"/>
                        </a:spcBef>
                        <a:buNone/>
                      </a:pPr>
                      <a:r>
                        <a:rPr lang="en" sz="1100" dirty="0">
                          <a:solidFill>
                            <a:srgbClr val="666666"/>
                          </a:solidFill>
                        </a:rPr>
                        <a:t>Savings (Bank Account, RRSP)</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c>
                  <a:txBody>
                    <a:bodyPr/>
                    <a:lstStyle/>
                    <a:p>
                      <a:pPr lvl="0" rtl="0">
                        <a:spcBef>
                          <a:spcPts val="0"/>
                        </a:spcBef>
                        <a:buNone/>
                      </a:pPr>
                      <a:r>
                        <a:rPr lang="en" sz="1100"/>
                        <a:t>$</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r>
              <a:tr h="200025">
                <a:tc>
                  <a:txBody>
                    <a:bodyPr/>
                    <a:lstStyle/>
                    <a:p>
                      <a:pPr lvl="0" rtl="0">
                        <a:lnSpc>
                          <a:spcPct val="115000"/>
                        </a:lnSpc>
                        <a:spcBef>
                          <a:spcPts val="0"/>
                        </a:spcBef>
                        <a:buNone/>
                      </a:pPr>
                      <a:r>
                        <a:rPr lang="en" sz="1100" dirty="0">
                          <a:solidFill>
                            <a:srgbClr val="666666"/>
                          </a:solidFill>
                        </a:rPr>
                        <a:t>Car Loan/Lease</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c>
                  <a:txBody>
                    <a:bodyPr/>
                    <a:lstStyle/>
                    <a:p>
                      <a:pPr lvl="0" rtl="0">
                        <a:spcBef>
                          <a:spcPts val="0"/>
                        </a:spcBef>
                        <a:buNone/>
                      </a:pPr>
                      <a:r>
                        <a:rPr lang="en" sz="1100"/>
                        <a:t>$</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r>
              <a:tr h="200025">
                <a:tc>
                  <a:txBody>
                    <a:bodyPr/>
                    <a:lstStyle/>
                    <a:p>
                      <a:pPr lvl="0" rtl="0">
                        <a:lnSpc>
                          <a:spcPct val="115000"/>
                        </a:lnSpc>
                        <a:spcBef>
                          <a:spcPts val="0"/>
                        </a:spcBef>
                        <a:buNone/>
                      </a:pPr>
                      <a:r>
                        <a:rPr lang="en" sz="1100" dirty="0">
                          <a:solidFill>
                            <a:srgbClr val="666666"/>
                          </a:solidFill>
                        </a:rPr>
                        <a:t>Credit Cards</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c>
                  <a:txBody>
                    <a:bodyPr/>
                    <a:lstStyle/>
                    <a:p>
                      <a:pPr lvl="0" rtl="0">
                        <a:spcBef>
                          <a:spcPts val="0"/>
                        </a:spcBef>
                        <a:buNone/>
                      </a:pPr>
                      <a:r>
                        <a:rPr lang="en" sz="1100"/>
                        <a:t>$</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r>
              <a:tr h="200025">
                <a:tc>
                  <a:txBody>
                    <a:bodyPr/>
                    <a:lstStyle/>
                    <a:p>
                      <a:pPr lvl="0" rtl="0">
                        <a:lnSpc>
                          <a:spcPct val="115000"/>
                        </a:lnSpc>
                        <a:spcBef>
                          <a:spcPts val="0"/>
                        </a:spcBef>
                        <a:buNone/>
                      </a:pPr>
                      <a:r>
                        <a:rPr lang="en" sz="1100" dirty="0">
                          <a:solidFill>
                            <a:srgbClr val="666666"/>
                          </a:solidFill>
                        </a:rPr>
                        <a:t>Other Loans</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c>
                  <a:txBody>
                    <a:bodyPr/>
                    <a:lstStyle/>
                    <a:p>
                      <a:pPr lvl="0" rtl="0">
                        <a:spcBef>
                          <a:spcPts val="0"/>
                        </a:spcBef>
                        <a:buNone/>
                      </a:pPr>
                      <a:r>
                        <a:rPr lang="en" sz="1100"/>
                        <a:t>$</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r>
              <a:tr h="200025">
                <a:tc>
                  <a:txBody>
                    <a:bodyPr/>
                    <a:lstStyle/>
                    <a:p>
                      <a:pPr lvl="0" rtl="0">
                        <a:lnSpc>
                          <a:spcPct val="115000"/>
                        </a:lnSpc>
                        <a:spcBef>
                          <a:spcPts val="0"/>
                        </a:spcBef>
                        <a:buNone/>
                      </a:pPr>
                      <a:r>
                        <a:rPr lang="en" sz="1100">
                          <a:solidFill>
                            <a:srgbClr val="CC0000"/>
                          </a:solidFill>
                        </a:rPr>
                        <a:t>TOTAL Monthly Lifestyle Expenses</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c>
                  <a:txBody>
                    <a:bodyPr/>
                    <a:lstStyle/>
                    <a:p>
                      <a:pPr lvl="0" algn="l" rtl="0">
                        <a:lnSpc>
                          <a:spcPct val="115000"/>
                        </a:lnSpc>
                        <a:spcBef>
                          <a:spcPts val="0"/>
                        </a:spcBef>
                        <a:buNone/>
                      </a:pPr>
                      <a:r>
                        <a:rPr lang="en" sz="1100"/>
                        <a:t>$</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r>
              <a:tr h="200025">
                <a:tc>
                  <a:txBody>
                    <a:bodyPr/>
                    <a:lstStyle/>
                    <a:p>
                      <a:pPr lvl="0" rtl="0">
                        <a:lnSpc>
                          <a:spcPct val="115000"/>
                        </a:lnSpc>
                        <a:spcBef>
                          <a:spcPts val="0"/>
                        </a:spcBef>
                        <a:buNone/>
                      </a:pPr>
                      <a:r>
                        <a:rPr lang="en" sz="1100">
                          <a:solidFill>
                            <a:srgbClr val="666666"/>
                          </a:solidFill>
                        </a:rPr>
                        <a:t>Income Tax &amp; Other Deductions</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c>
                  <a:txBody>
                    <a:bodyPr/>
                    <a:lstStyle/>
                    <a:p>
                      <a:pPr lvl="0" rtl="0">
                        <a:spcBef>
                          <a:spcPts val="0"/>
                        </a:spcBef>
                        <a:buNone/>
                      </a:pPr>
                      <a:r>
                        <a:rPr lang="en" sz="1100"/>
                        <a:t>$</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r>
              <a:tr h="200025">
                <a:tc>
                  <a:txBody>
                    <a:bodyPr/>
                    <a:lstStyle/>
                    <a:p>
                      <a:pPr lvl="0" rtl="0">
                        <a:lnSpc>
                          <a:spcPct val="115000"/>
                        </a:lnSpc>
                        <a:spcBef>
                          <a:spcPts val="0"/>
                        </a:spcBef>
                        <a:buNone/>
                      </a:pPr>
                      <a:r>
                        <a:rPr lang="en" sz="1100">
                          <a:solidFill>
                            <a:srgbClr val="CC0000"/>
                          </a:solidFill>
                        </a:rPr>
                        <a:t>TOTAL Monthly Expenses</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c>
                  <a:txBody>
                    <a:bodyPr/>
                    <a:lstStyle/>
                    <a:p>
                      <a:pPr lvl="0" rtl="0">
                        <a:spcBef>
                          <a:spcPts val="0"/>
                        </a:spcBef>
                        <a:buNone/>
                      </a:pPr>
                      <a:r>
                        <a:rPr lang="en" sz="1100"/>
                        <a:t>$</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rgbClr val="EFEFEF"/>
                      </a:solidFill>
                      <a:prstDash val="solid"/>
                      <a:round/>
                      <a:headEnd type="none" w="med" len="med"/>
                      <a:tailEnd type="none" w="med" len="med"/>
                    </a:lnB>
                  </a:tcPr>
                </a:tc>
              </a:tr>
              <a:tr h="200025">
                <a:tc>
                  <a:txBody>
                    <a:bodyPr/>
                    <a:lstStyle/>
                    <a:p>
                      <a:pPr lvl="0" rtl="0">
                        <a:lnSpc>
                          <a:spcPct val="115000"/>
                        </a:lnSpc>
                        <a:spcBef>
                          <a:spcPts val="0"/>
                        </a:spcBef>
                        <a:buNone/>
                      </a:pPr>
                      <a:r>
                        <a:rPr lang="en" sz="1100">
                          <a:solidFill>
                            <a:srgbClr val="666666"/>
                          </a:solidFill>
                        </a:rPr>
                        <a:t>Monthly Income</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chemeClr val="lt1"/>
                      </a:solidFill>
                      <a:prstDash val="solid"/>
                      <a:round/>
                      <a:headEnd type="none" w="med" len="med"/>
                      <a:tailEnd type="none" w="med" len="med"/>
                    </a:lnB>
                  </a:tcPr>
                </a:tc>
                <a:tc>
                  <a:txBody>
                    <a:bodyPr/>
                    <a:lstStyle/>
                    <a:p>
                      <a:pPr lvl="0" rtl="0">
                        <a:spcBef>
                          <a:spcPts val="0"/>
                        </a:spcBef>
                        <a:buNone/>
                      </a:pPr>
                      <a:r>
                        <a:rPr lang="en" sz="1100"/>
                        <a:t>$</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rgbClr val="EFEFEF"/>
                      </a:solidFill>
                      <a:prstDash val="solid"/>
                      <a:round/>
                      <a:headEnd type="none" w="med" len="med"/>
                      <a:tailEnd type="none" w="med" len="med"/>
                    </a:lnT>
                    <a:lnB w="9525" cap="flat">
                      <a:solidFill>
                        <a:schemeClr val="lt1"/>
                      </a:solidFill>
                      <a:prstDash val="solid"/>
                      <a:round/>
                      <a:headEnd type="none" w="med" len="med"/>
                      <a:tailEnd type="none" w="med" len="med"/>
                    </a:lnB>
                  </a:tcPr>
                </a:tc>
              </a:tr>
              <a:tr h="200025">
                <a:tc>
                  <a:txBody>
                    <a:bodyPr/>
                    <a:lstStyle/>
                    <a:p>
                      <a:pPr lvl="0" rtl="0">
                        <a:lnSpc>
                          <a:spcPct val="115000"/>
                        </a:lnSpc>
                        <a:spcBef>
                          <a:spcPts val="0"/>
                        </a:spcBef>
                        <a:buNone/>
                      </a:pPr>
                      <a:r>
                        <a:rPr lang="en" sz="1100">
                          <a:solidFill>
                            <a:srgbClr val="666666"/>
                          </a:solidFill>
                        </a:rPr>
                        <a:t>Subtract Total Monthly Expenses</a:t>
                      </a:r>
                    </a:p>
                  </a:txBody>
                  <a:tcPr marL="28575" marR="28575" marT="19050" marB="19050" anchor="b">
                    <a:lnL w="9525" cap="flat">
                      <a:solidFill>
                        <a:schemeClr val="lt1"/>
                      </a:solidFill>
                      <a:prstDash val="solid"/>
                      <a:round/>
                      <a:headEnd type="none" w="med" len="med"/>
                      <a:tailEnd type="none" w="med" len="med"/>
                    </a:lnL>
                    <a:lnR w="9525" cap="flat">
                      <a:solidFill>
                        <a:schemeClr val="lt1"/>
                      </a:solidFill>
                      <a:prstDash val="solid"/>
                      <a:round/>
                      <a:headEnd type="none" w="med" len="med"/>
                      <a:tailEnd type="none" w="med" len="med"/>
                    </a:lnR>
                    <a:lnT w="9525" cap="flat">
                      <a:solidFill>
                        <a:schemeClr val="lt1"/>
                      </a:solidFill>
                      <a:prstDash val="solid"/>
                      <a:round/>
                      <a:headEnd type="none" w="med" len="med"/>
                      <a:tailEnd type="none" w="med" len="med"/>
                    </a:lnT>
                    <a:lnB w="9525" cap="flat">
                      <a:solidFill>
                        <a:schemeClr val="lt1"/>
                      </a:solidFill>
                      <a:prstDash val="solid"/>
                      <a:round/>
                      <a:headEnd type="none" w="med" len="med"/>
                      <a:tailEnd type="none" w="med" len="med"/>
                    </a:lnB>
                  </a:tcPr>
                </a:tc>
                <a:tc>
                  <a:txBody>
                    <a:bodyPr/>
                    <a:lstStyle/>
                    <a:p>
                      <a:pPr lvl="0" rtl="0">
                        <a:spcBef>
                          <a:spcPts val="0"/>
                        </a:spcBef>
                        <a:buNone/>
                      </a:pPr>
                      <a:endParaRPr sz="1100"/>
                    </a:p>
                  </a:txBody>
                  <a:tcPr marL="28575" marR="28575" marT="19050" marB="19050" anchor="b">
                    <a:lnL w="9525" cap="flat">
                      <a:solidFill>
                        <a:schemeClr val="lt1"/>
                      </a:solidFill>
                      <a:prstDash val="solid"/>
                      <a:round/>
                      <a:headEnd type="none" w="med" len="med"/>
                      <a:tailEnd type="none" w="med" len="med"/>
                    </a:lnL>
                    <a:lnR w="9525" cap="flat">
                      <a:solidFill>
                        <a:schemeClr val="lt1"/>
                      </a:solidFill>
                      <a:prstDash val="solid"/>
                      <a:round/>
                      <a:headEnd type="none" w="med" len="med"/>
                      <a:tailEnd type="none" w="med" len="med"/>
                    </a:lnR>
                    <a:lnT w="9525" cap="flat">
                      <a:solidFill>
                        <a:schemeClr val="lt1"/>
                      </a:solidFill>
                      <a:prstDash val="solid"/>
                      <a:round/>
                      <a:headEnd type="none" w="med" len="med"/>
                      <a:tailEnd type="none" w="med" len="med"/>
                    </a:lnT>
                    <a:lnB w="9525" cap="flat">
                      <a:solidFill>
                        <a:schemeClr val="lt1"/>
                      </a:solidFill>
                      <a:prstDash val="solid"/>
                      <a:round/>
                      <a:headEnd type="none" w="med" len="med"/>
                      <a:tailEnd type="none" w="med" len="med"/>
                    </a:lnB>
                  </a:tcPr>
                </a:tc>
              </a:tr>
              <a:tr h="200025">
                <a:tc>
                  <a:txBody>
                    <a:bodyPr/>
                    <a:lstStyle/>
                    <a:p>
                      <a:pPr lvl="0" rtl="0">
                        <a:lnSpc>
                          <a:spcPct val="115000"/>
                        </a:lnSpc>
                        <a:spcBef>
                          <a:spcPts val="0"/>
                        </a:spcBef>
                        <a:buNone/>
                      </a:pPr>
                      <a:r>
                        <a:rPr lang="en" sz="1100">
                          <a:solidFill>
                            <a:srgbClr val="666666"/>
                          </a:solidFill>
                        </a:rPr>
                        <a:t>From Monthly Income</a:t>
                      </a:r>
                    </a:p>
                  </a:txBody>
                  <a:tcPr marL="28575" marR="28575" marT="19050" marB="19050" anchor="b">
                    <a:lnL w="9525" cap="flat">
                      <a:solidFill>
                        <a:schemeClr val="lt1"/>
                      </a:solidFill>
                      <a:prstDash val="solid"/>
                      <a:round/>
                      <a:headEnd type="none" w="med" len="med"/>
                      <a:tailEnd type="none" w="med" len="med"/>
                    </a:lnL>
                    <a:lnR w="9525" cap="flat">
                      <a:solidFill>
                        <a:schemeClr val="lt1"/>
                      </a:solidFill>
                      <a:prstDash val="solid"/>
                      <a:round/>
                      <a:headEnd type="none" w="med" len="med"/>
                      <a:tailEnd type="none" w="med" len="med"/>
                    </a:lnR>
                    <a:lnT w="9525" cap="flat">
                      <a:solidFill>
                        <a:schemeClr val="lt1"/>
                      </a:solidFill>
                      <a:prstDash val="solid"/>
                      <a:round/>
                      <a:headEnd type="none" w="med" len="med"/>
                      <a:tailEnd type="none" w="med" len="med"/>
                    </a:lnT>
                    <a:lnB w="9525" cap="flat">
                      <a:solidFill>
                        <a:schemeClr val="lt1"/>
                      </a:solidFill>
                      <a:prstDash val="solid"/>
                      <a:round/>
                      <a:headEnd type="none" w="med" len="med"/>
                      <a:tailEnd type="none" w="med" len="med"/>
                    </a:lnB>
                  </a:tcPr>
                </a:tc>
                <a:tc>
                  <a:txBody>
                    <a:bodyPr/>
                    <a:lstStyle/>
                    <a:p>
                      <a:pPr lvl="0" rtl="0">
                        <a:spcBef>
                          <a:spcPts val="0"/>
                        </a:spcBef>
                        <a:buNone/>
                      </a:pPr>
                      <a:endParaRPr sz="1100"/>
                    </a:p>
                  </a:txBody>
                  <a:tcPr marL="28575" marR="28575" marT="19050" marB="19050" anchor="b">
                    <a:lnL w="9525" cap="flat">
                      <a:solidFill>
                        <a:schemeClr val="lt1"/>
                      </a:solidFill>
                      <a:prstDash val="solid"/>
                      <a:round/>
                      <a:headEnd type="none" w="med" len="med"/>
                      <a:tailEnd type="none" w="med" len="med"/>
                    </a:lnL>
                    <a:lnR w="9525" cap="flat">
                      <a:solidFill>
                        <a:schemeClr val="lt1"/>
                      </a:solidFill>
                      <a:prstDash val="solid"/>
                      <a:round/>
                      <a:headEnd type="none" w="med" len="med"/>
                      <a:tailEnd type="none" w="med" len="med"/>
                    </a:lnR>
                    <a:lnT w="9525" cap="flat">
                      <a:solidFill>
                        <a:schemeClr val="lt1"/>
                      </a:solidFill>
                      <a:prstDash val="solid"/>
                      <a:round/>
                      <a:headEnd type="none" w="med" len="med"/>
                      <a:tailEnd type="none" w="med" len="med"/>
                    </a:lnT>
                    <a:lnB w="9525" cap="flat">
                      <a:solidFill>
                        <a:schemeClr val="lt1"/>
                      </a:solidFill>
                      <a:prstDash val="solid"/>
                      <a:round/>
                      <a:headEnd type="none" w="med" len="med"/>
                      <a:tailEnd type="none" w="med" len="med"/>
                    </a:lnB>
                  </a:tcPr>
                </a:tc>
              </a:tr>
              <a:tr h="200025">
                <a:tc>
                  <a:txBody>
                    <a:bodyPr/>
                    <a:lstStyle/>
                    <a:p>
                      <a:pPr lvl="0" rtl="0">
                        <a:lnSpc>
                          <a:spcPct val="115000"/>
                        </a:lnSpc>
                        <a:spcBef>
                          <a:spcPts val="0"/>
                        </a:spcBef>
                        <a:buNone/>
                      </a:pPr>
                      <a:r>
                        <a:rPr lang="en" sz="1100">
                          <a:solidFill>
                            <a:srgbClr val="CC0000"/>
                          </a:solidFill>
                        </a:rPr>
                        <a:t>AMOUNT LEFT FOR HOUSING COSTS</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chemeClr val="lt1"/>
                      </a:solidFill>
                      <a:prstDash val="solid"/>
                      <a:round/>
                      <a:headEnd type="none" w="med" len="med"/>
                      <a:tailEnd type="none" w="med" len="med"/>
                    </a:lnT>
                    <a:lnB w="9525" cap="flat">
                      <a:solidFill>
                        <a:srgbClr val="EFEFEF"/>
                      </a:solidFill>
                      <a:prstDash val="solid"/>
                      <a:round/>
                      <a:headEnd type="none" w="med" len="med"/>
                      <a:tailEnd type="none" w="med" len="med"/>
                    </a:lnB>
                  </a:tcPr>
                </a:tc>
                <a:tc>
                  <a:txBody>
                    <a:bodyPr/>
                    <a:lstStyle/>
                    <a:p>
                      <a:pPr lvl="0" rtl="0">
                        <a:spcBef>
                          <a:spcPts val="0"/>
                        </a:spcBef>
                        <a:buNone/>
                      </a:pPr>
                      <a:r>
                        <a:rPr lang="en" sz="1100" dirty="0"/>
                        <a:t>$</a:t>
                      </a:r>
                    </a:p>
                  </a:txBody>
                  <a:tcPr marL="28575" marR="28575" marT="19050" marB="19050" anchor="b">
                    <a:lnL w="9525" cap="flat">
                      <a:solidFill>
                        <a:srgbClr val="EFEFEF"/>
                      </a:solidFill>
                      <a:prstDash val="solid"/>
                      <a:round/>
                      <a:headEnd type="none" w="med" len="med"/>
                      <a:tailEnd type="none" w="med" len="med"/>
                    </a:lnL>
                    <a:lnR w="9525" cap="flat">
                      <a:solidFill>
                        <a:srgbClr val="EFEFEF"/>
                      </a:solidFill>
                      <a:prstDash val="solid"/>
                      <a:round/>
                      <a:headEnd type="none" w="med" len="med"/>
                      <a:tailEnd type="none" w="med" len="med"/>
                    </a:lnR>
                    <a:lnT w="9525" cap="flat">
                      <a:solidFill>
                        <a:schemeClr val="lt1"/>
                      </a:solidFill>
                      <a:prstDash val="solid"/>
                      <a:round/>
                      <a:headEnd type="none" w="med" len="med"/>
                      <a:tailEnd type="none" w="med" len="med"/>
                    </a:lnT>
                    <a:lnB w="9525" cap="flat">
                      <a:solidFill>
                        <a:srgbClr val="EFEFEF"/>
                      </a:solidFill>
                      <a:prstDash val="solid"/>
                      <a:round/>
                      <a:headEnd type="none" w="med" len="med"/>
                      <a:tailEnd type="none" w="med" len="med"/>
                    </a:lnB>
                  </a:tcPr>
                </a:tc>
              </a:tr>
            </a:tbl>
          </a:graphicData>
        </a:graphic>
      </p:graphicFrame>
      <p:sp>
        <p:nvSpPr>
          <p:cNvPr id="6" name="TextBox 5"/>
          <p:cNvSpPr txBox="1"/>
          <p:nvPr/>
        </p:nvSpPr>
        <p:spPr>
          <a:xfrm>
            <a:off x="4083721" y="8733174"/>
            <a:ext cx="2883137" cy="738664"/>
          </a:xfrm>
          <a:prstGeom prst="rect">
            <a:avLst/>
          </a:prstGeom>
          <a:solidFill>
            <a:schemeClr val="lt1"/>
          </a:solidFill>
          <a:scene3d>
            <a:camera prst="orthographicFront"/>
            <a:lightRig rig="threePt" dir="t"/>
          </a:scene3d>
          <a:sp3d extrusionH="76200" prstMaterial="matte">
            <a:bevelT w="127000"/>
            <a:bevelB w="95250"/>
            <a:extrusionClr>
              <a:schemeClr val="tx1"/>
            </a:extrusionClr>
          </a:sp3d>
        </p:spPr>
        <p:txBody>
          <a:bodyPr wrap="square" rtlCol="0">
            <a:spAutoFit/>
          </a:bodyPr>
          <a:lstStyle/>
          <a:p>
            <a:pPr algn="r"/>
            <a:r>
              <a:rPr lang="en-CA" b="1" dirty="0" smtClean="0">
                <a:solidFill>
                  <a:schemeClr val="tx1"/>
                </a:solidFill>
              </a:rPr>
              <a:t>530 Main St, Winchester</a:t>
            </a:r>
          </a:p>
          <a:p>
            <a:pPr algn="r"/>
            <a:r>
              <a:rPr lang="en-CA" b="1" dirty="0" smtClean="0">
                <a:solidFill>
                  <a:schemeClr val="tx1"/>
                </a:solidFill>
              </a:rPr>
              <a:t>Office: (613) 774-4253</a:t>
            </a:r>
          </a:p>
          <a:p>
            <a:pPr algn="r"/>
            <a:r>
              <a:rPr lang="en-CA" b="1" dirty="0" smtClean="0">
                <a:solidFill>
                  <a:schemeClr val="tx1"/>
                </a:solidFill>
              </a:rPr>
              <a:t>www.oldford.ca</a:t>
            </a:r>
            <a:endParaRPr lang="en-CA" b="1" dirty="0">
              <a:solidFill>
                <a:schemeClr val="tx1"/>
              </a:solidFill>
            </a:endParaRPr>
          </a:p>
        </p:txBody>
      </p:sp>
      <p:pic>
        <p:nvPicPr>
          <p:cNvPr id="7" name="Picture 6"/>
          <p:cNvPicPr>
            <a:picLocks noChangeAspect="1"/>
          </p:cNvPicPr>
          <p:nvPr/>
        </p:nvPicPr>
        <p:blipFill>
          <a:blip r:embed="rId5"/>
          <a:stretch>
            <a:fillRect/>
          </a:stretch>
        </p:blipFill>
        <p:spPr>
          <a:xfrm>
            <a:off x="405474" y="8223724"/>
            <a:ext cx="2933700" cy="1495425"/>
          </a:xfrm>
          <a:prstGeom prst="rect">
            <a:avLst/>
          </a:prstGeom>
        </p:spPr>
      </p:pic>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05474" y="8223724"/>
            <a:ext cx="2933700" cy="1495425"/>
          </a:xfrm>
          <a:prstGeom prst="rect">
            <a:avLst/>
          </a:prstGeom>
        </p:spPr>
      </p:pic>
      <p:sp>
        <p:nvSpPr>
          <p:cNvPr id="2" name="Title 1"/>
          <p:cNvSpPr>
            <a:spLocks noGrp="1"/>
          </p:cNvSpPr>
          <p:nvPr>
            <p:ph type="title"/>
          </p:nvPr>
        </p:nvSpPr>
        <p:spPr>
          <a:xfrm>
            <a:off x="388619" y="492090"/>
            <a:ext cx="6995100" cy="642287"/>
          </a:xfrm>
        </p:spPr>
        <p:txBody>
          <a:bodyPr>
            <a:normAutofit fontScale="90000"/>
          </a:bodyPr>
          <a:lstStyle/>
          <a:p>
            <a:r>
              <a:rPr lang="en-CA" sz="2400" dirty="0" smtClean="0">
                <a:solidFill>
                  <a:srgbClr val="C00000"/>
                </a:solidFill>
              </a:rPr>
              <a:t>Stay Organized!  Create a Moving Checklist</a:t>
            </a:r>
            <a:br>
              <a:rPr lang="en-CA" sz="2400" dirty="0" smtClean="0">
                <a:solidFill>
                  <a:srgbClr val="C00000"/>
                </a:solidFill>
              </a:rPr>
            </a:br>
            <a:endParaRPr lang="en-CA" sz="2000" dirty="0">
              <a:solidFill>
                <a:schemeClr val="tx1"/>
              </a:solidFill>
            </a:endParaRPr>
          </a:p>
        </p:txBody>
      </p:sp>
      <p:sp>
        <p:nvSpPr>
          <p:cNvPr id="3" name="Text Placeholder 2"/>
          <p:cNvSpPr>
            <a:spLocks noGrp="1"/>
          </p:cNvSpPr>
          <p:nvPr>
            <p:ph type="body" idx="1"/>
          </p:nvPr>
        </p:nvSpPr>
        <p:spPr>
          <a:xfrm>
            <a:off x="359597" y="1940979"/>
            <a:ext cx="2528746" cy="3447097"/>
          </a:xfrm>
          <a:ln>
            <a:solidFill>
              <a:schemeClr val="tx1"/>
            </a:solidFill>
          </a:ln>
        </p:spPr>
        <p:txBody>
          <a:bodyPr/>
          <a:lstStyle/>
          <a:p>
            <a:pPr marL="0" indent="0" algn="ctr">
              <a:buNone/>
            </a:pPr>
            <a:r>
              <a:rPr lang="en-CA" b="1" u="sng" dirty="0" smtClean="0">
                <a:solidFill>
                  <a:srgbClr val="C00000"/>
                </a:solidFill>
              </a:rPr>
              <a:t>4-6 WEEKS</a:t>
            </a:r>
          </a:p>
          <a:p>
            <a:pPr marL="0" indent="0" algn="ctr">
              <a:buNone/>
            </a:pPr>
            <a:endParaRPr lang="en-CA" b="1" u="sng" dirty="0" smtClean="0">
              <a:solidFill>
                <a:srgbClr val="C00000"/>
              </a:solidFill>
            </a:endParaRPr>
          </a:p>
          <a:p>
            <a:pPr>
              <a:buClr>
                <a:schemeClr val="tx2"/>
              </a:buClr>
              <a:buFont typeface="Arial" panose="020B0604020202020204" pitchFamily="34" charset="0"/>
              <a:buChar char="●"/>
            </a:pPr>
            <a:r>
              <a:rPr lang="en-CA" sz="1400" b="1" dirty="0" smtClean="0">
                <a:solidFill>
                  <a:schemeClr val="tx2"/>
                </a:solidFill>
                <a:latin typeface="Arial" panose="020B0604020202020204" pitchFamily="34" charset="0"/>
                <a:cs typeface="Arial" panose="020B0604020202020204" pitchFamily="34" charset="0"/>
              </a:rPr>
              <a:t> Arrange the movers</a:t>
            </a:r>
          </a:p>
          <a:p>
            <a:pPr>
              <a:buClr>
                <a:schemeClr val="tx2"/>
              </a:buClr>
              <a:buFont typeface="Arial" panose="020B0604020202020204" pitchFamily="34" charset="0"/>
              <a:buChar char="●"/>
            </a:pPr>
            <a:r>
              <a:rPr lang="en-CA" sz="1400" b="1" dirty="0" smtClean="0">
                <a:solidFill>
                  <a:schemeClr val="tx2"/>
                </a:solidFill>
                <a:latin typeface="Arial" panose="020B0604020202020204" pitchFamily="34" charset="0"/>
                <a:cs typeface="Arial" panose="020B0604020202020204" pitchFamily="34" charset="0"/>
              </a:rPr>
              <a:t> Arrange trucks with friends</a:t>
            </a:r>
          </a:p>
          <a:p>
            <a:pPr>
              <a:buClr>
                <a:schemeClr val="tx2"/>
              </a:buClr>
              <a:buFont typeface="Arial" panose="020B0604020202020204" pitchFamily="34" charset="0"/>
              <a:buChar char="●"/>
            </a:pPr>
            <a:r>
              <a:rPr lang="en-CA" sz="1400" b="1" dirty="0" smtClean="0">
                <a:solidFill>
                  <a:schemeClr val="tx2"/>
                </a:solidFill>
                <a:latin typeface="Arial" panose="020B0604020202020204" pitchFamily="34" charset="0"/>
                <a:cs typeface="Arial" panose="020B0604020202020204" pitchFamily="34" charset="0"/>
              </a:rPr>
              <a:t>List items to insure (valuables)</a:t>
            </a:r>
          </a:p>
          <a:p>
            <a:pPr>
              <a:buClr>
                <a:schemeClr val="tx2"/>
              </a:buClr>
              <a:buFont typeface="Arial" panose="020B0604020202020204" pitchFamily="34" charset="0"/>
              <a:buChar char="●"/>
            </a:pPr>
            <a:r>
              <a:rPr lang="en-CA" sz="1400" b="1" dirty="0" smtClean="0">
                <a:solidFill>
                  <a:schemeClr val="tx2"/>
                </a:solidFill>
                <a:latin typeface="Arial" panose="020B0604020202020204" pitchFamily="34" charset="0"/>
                <a:cs typeface="Arial" panose="020B0604020202020204" pitchFamily="34" charset="0"/>
              </a:rPr>
              <a:t>Arrange moving insurance</a:t>
            </a:r>
          </a:p>
          <a:p>
            <a:endParaRPr lang="en-CA" sz="1400" b="1" dirty="0">
              <a:solidFill>
                <a:schemeClr val="tx2"/>
              </a:solidFill>
              <a:latin typeface="Arial" panose="020B0604020202020204" pitchFamily="34" charset="0"/>
              <a:cs typeface="Arial" panose="020B0604020202020204" pitchFamily="34" charset="0"/>
            </a:endParaRPr>
          </a:p>
        </p:txBody>
      </p:sp>
      <p:sp>
        <p:nvSpPr>
          <p:cNvPr id="4" name="TextBox 3"/>
          <p:cNvSpPr txBox="1"/>
          <p:nvPr/>
        </p:nvSpPr>
        <p:spPr>
          <a:xfrm>
            <a:off x="2888343" y="1940980"/>
            <a:ext cx="4495375" cy="3754874"/>
          </a:xfrm>
          <a:prstGeom prst="rect">
            <a:avLst/>
          </a:prstGeom>
          <a:noFill/>
          <a:ln>
            <a:solidFill>
              <a:schemeClr val="tx1"/>
            </a:solidFill>
          </a:ln>
        </p:spPr>
        <p:txBody>
          <a:bodyPr wrap="square" numCol="2" rtlCol="0">
            <a:spAutoFit/>
          </a:bodyPr>
          <a:lstStyle/>
          <a:p>
            <a:pPr algn="ctr"/>
            <a:r>
              <a:rPr lang="en-CA" b="1" u="sng" dirty="0">
                <a:solidFill>
                  <a:srgbClr val="C00000"/>
                </a:solidFill>
              </a:rPr>
              <a:t>2-3 </a:t>
            </a:r>
            <a:r>
              <a:rPr lang="en-CA" b="1" u="sng" dirty="0" smtClean="0">
                <a:solidFill>
                  <a:srgbClr val="C00000"/>
                </a:solidFill>
              </a:rPr>
              <a:t>WEEKS</a:t>
            </a:r>
            <a:endParaRPr lang="en-CA" b="1" u="sng" dirty="0">
              <a:solidFill>
                <a:srgbClr val="C00000"/>
              </a:solidFill>
            </a:endParaRPr>
          </a:p>
          <a:p>
            <a:pPr algn="ctr"/>
            <a:r>
              <a:rPr lang="en-CA" b="1" u="sng" dirty="0" smtClean="0">
                <a:solidFill>
                  <a:srgbClr val="C00000"/>
                </a:solidFill>
              </a:rPr>
              <a:t>(Give notice of change of address)</a:t>
            </a:r>
            <a:endParaRPr lang="en-CA" b="1" u="sng" dirty="0">
              <a:solidFill>
                <a:srgbClr val="C00000"/>
              </a:solidFill>
            </a:endParaRPr>
          </a:p>
          <a:p>
            <a:pPr marL="285750" indent="-285750">
              <a:buClr>
                <a:schemeClr val="tx2"/>
              </a:buClr>
              <a:buFont typeface="Arial" panose="020B0604020202020204" pitchFamily="34" charset="0"/>
              <a:buChar char="●"/>
            </a:pPr>
            <a:r>
              <a:rPr lang="en-CA" b="1" dirty="0" smtClean="0">
                <a:solidFill>
                  <a:schemeClr val="tx2"/>
                </a:solidFill>
              </a:rPr>
              <a:t>Doctor   </a:t>
            </a:r>
            <a:endParaRPr lang="en-CA" b="1" dirty="0">
              <a:solidFill>
                <a:schemeClr val="tx2"/>
              </a:solidFill>
            </a:endParaRPr>
          </a:p>
          <a:p>
            <a:pPr marL="285750" indent="-285750">
              <a:buClr>
                <a:schemeClr val="tx2"/>
              </a:buClr>
              <a:buFont typeface="Arial" panose="020B0604020202020204" pitchFamily="34" charset="0"/>
              <a:buChar char="●"/>
            </a:pPr>
            <a:r>
              <a:rPr lang="en-CA" b="1" dirty="0" smtClean="0">
                <a:solidFill>
                  <a:schemeClr val="tx2"/>
                </a:solidFill>
              </a:rPr>
              <a:t>Dentist</a:t>
            </a:r>
            <a:endParaRPr lang="en-CA" b="1" dirty="0">
              <a:solidFill>
                <a:schemeClr val="tx2"/>
              </a:solidFill>
            </a:endParaRPr>
          </a:p>
          <a:p>
            <a:pPr marL="285750" indent="-285750">
              <a:buClr>
                <a:schemeClr val="tx2"/>
              </a:buClr>
              <a:buFont typeface="Arial" panose="020B0604020202020204" pitchFamily="34" charset="0"/>
              <a:buChar char="●"/>
            </a:pPr>
            <a:r>
              <a:rPr lang="en-CA" b="1" dirty="0" smtClean="0">
                <a:solidFill>
                  <a:schemeClr val="tx2"/>
                </a:solidFill>
              </a:rPr>
              <a:t>Lawyer  </a:t>
            </a:r>
            <a:endParaRPr lang="en-CA" b="1" dirty="0">
              <a:solidFill>
                <a:schemeClr val="tx2"/>
              </a:solidFill>
            </a:endParaRPr>
          </a:p>
          <a:p>
            <a:pPr marL="285750" indent="-285750">
              <a:buClr>
                <a:schemeClr val="tx2"/>
              </a:buClr>
              <a:buFont typeface="Arial" panose="020B0604020202020204" pitchFamily="34" charset="0"/>
              <a:buChar char="●"/>
            </a:pPr>
            <a:r>
              <a:rPr lang="en-CA" b="1" dirty="0" smtClean="0">
                <a:solidFill>
                  <a:schemeClr val="tx2"/>
                </a:solidFill>
              </a:rPr>
              <a:t>Accountant </a:t>
            </a:r>
            <a:endParaRPr lang="en-CA" b="1" dirty="0">
              <a:solidFill>
                <a:schemeClr val="tx2"/>
              </a:solidFill>
            </a:endParaRPr>
          </a:p>
          <a:p>
            <a:pPr marL="285750" indent="-285750">
              <a:buClr>
                <a:schemeClr val="tx2"/>
              </a:buClr>
              <a:buFont typeface="Arial" panose="020B0604020202020204" pitchFamily="34" charset="0"/>
              <a:buChar char="●"/>
            </a:pPr>
            <a:r>
              <a:rPr lang="en-CA" b="1" dirty="0" smtClean="0">
                <a:solidFill>
                  <a:schemeClr val="tx2"/>
                </a:solidFill>
              </a:rPr>
              <a:t>Finance Company/Banks     </a:t>
            </a:r>
            <a:endParaRPr lang="en-CA" b="1" dirty="0">
              <a:solidFill>
                <a:schemeClr val="tx2"/>
              </a:solidFill>
            </a:endParaRPr>
          </a:p>
          <a:p>
            <a:pPr marL="285750" indent="-285750">
              <a:buClr>
                <a:schemeClr val="tx2"/>
              </a:buClr>
              <a:buFont typeface="Arial" panose="020B0604020202020204" pitchFamily="34" charset="0"/>
              <a:buChar char="●"/>
            </a:pPr>
            <a:r>
              <a:rPr lang="en-CA" b="1" dirty="0" smtClean="0">
                <a:solidFill>
                  <a:schemeClr val="tx2"/>
                </a:solidFill>
              </a:rPr>
              <a:t>CAA </a:t>
            </a:r>
            <a:r>
              <a:rPr lang="en-CA" b="1" dirty="0">
                <a:solidFill>
                  <a:schemeClr val="tx2"/>
                </a:solidFill>
              </a:rPr>
              <a:t>	     </a:t>
            </a:r>
          </a:p>
          <a:p>
            <a:pPr marL="285750" indent="-285750">
              <a:buClr>
                <a:schemeClr val="tx2"/>
              </a:buClr>
              <a:buFont typeface="Arial" panose="020B0604020202020204" pitchFamily="34" charset="0"/>
              <a:buChar char="●"/>
            </a:pPr>
            <a:r>
              <a:rPr lang="en-CA" b="1" dirty="0" smtClean="0">
                <a:solidFill>
                  <a:schemeClr val="tx2"/>
                </a:solidFill>
              </a:rPr>
              <a:t>Credit </a:t>
            </a:r>
            <a:r>
              <a:rPr lang="en-CA" b="1" dirty="0">
                <a:solidFill>
                  <a:schemeClr val="tx2"/>
                </a:solidFill>
              </a:rPr>
              <a:t>cards</a:t>
            </a:r>
          </a:p>
          <a:p>
            <a:pPr marL="285750" indent="-285750">
              <a:buClr>
                <a:schemeClr val="tx2"/>
              </a:buClr>
              <a:buFont typeface="Arial" panose="020B0604020202020204" pitchFamily="34" charset="0"/>
              <a:buChar char="●"/>
            </a:pPr>
            <a:r>
              <a:rPr lang="en-CA" b="1" dirty="0" smtClean="0">
                <a:solidFill>
                  <a:schemeClr val="tx2"/>
                </a:solidFill>
              </a:rPr>
              <a:t>Bank</a:t>
            </a:r>
            <a:endParaRPr lang="en-CA" b="1" dirty="0">
              <a:solidFill>
                <a:schemeClr val="tx2"/>
              </a:solidFill>
            </a:endParaRPr>
          </a:p>
          <a:p>
            <a:pPr marL="285750" indent="-285750">
              <a:buClr>
                <a:schemeClr val="tx2"/>
              </a:buClr>
              <a:buFont typeface="Arial" panose="020B0604020202020204" pitchFamily="34" charset="0"/>
              <a:buChar char="●"/>
            </a:pPr>
            <a:r>
              <a:rPr lang="en-CA" b="1" dirty="0" smtClean="0">
                <a:solidFill>
                  <a:schemeClr val="tx2"/>
                </a:solidFill>
              </a:rPr>
              <a:t>Driver’s Licence</a:t>
            </a:r>
          </a:p>
          <a:p>
            <a:pPr marL="285750" indent="-285750">
              <a:buClr>
                <a:schemeClr val="tx2"/>
              </a:buClr>
              <a:buFont typeface="Arial" panose="020B0604020202020204" pitchFamily="34" charset="0"/>
              <a:buChar char="●"/>
            </a:pPr>
            <a:r>
              <a:rPr lang="en-CA" b="1" dirty="0" smtClean="0">
                <a:solidFill>
                  <a:schemeClr val="tx2"/>
                </a:solidFill>
              </a:rPr>
              <a:t>Health Card</a:t>
            </a:r>
            <a:endParaRPr lang="en-CA" b="1" dirty="0">
              <a:solidFill>
                <a:schemeClr val="tx2"/>
              </a:solidFill>
            </a:endParaRPr>
          </a:p>
          <a:p>
            <a:pPr marL="285750" indent="-285750">
              <a:buClr>
                <a:schemeClr val="tx2"/>
              </a:buClr>
              <a:buFont typeface="Arial" panose="020B0604020202020204" pitchFamily="34" charset="0"/>
              <a:buChar char="●"/>
            </a:pPr>
            <a:r>
              <a:rPr lang="en-CA" b="1" dirty="0" smtClean="0">
                <a:solidFill>
                  <a:schemeClr val="tx2"/>
                </a:solidFill>
              </a:rPr>
              <a:t>Revenue Canada</a:t>
            </a:r>
            <a:endParaRPr lang="en-CA" b="1" dirty="0">
              <a:solidFill>
                <a:schemeClr val="tx2"/>
              </a:solidFill>
            </a:endParaRPr>
          </a:p>
          <a:p>
            <a:pPr marL="285750" indent="-285750">
              <a:buClr>
                <a:schemeClr val="tx2"/>
              </a:buClr>
              <a:buFont typeface="Arial" panose="020B0604020202020204" pitchFamily="34" charset="0"/>
              <a:buChar char="●"/>
            </a:pPr>
            <a:endParaRPr lang="en-CA" b="1" dirty="0" smtClean="0">
              <a:solidFill>
                <a:schemeClr val="tx2"/>
              </a:solidFill>
            </a:endParaRPr>
          </a:p>
          <a:p>
            <a:pPr marL="285750" indent="-285750">
              <a:buClr>
                <a:schemeClr val="tx2"/>
              </a:buClr>
              <a:buFont typeface="Arial" panose="020B0604020202020204" pitchFamily="34" charset="0"/>
              <a:buChar char="●"/>
            </a:pPr>
            <a:endParaRPr lang="en-CA" b="1" dirty="0">
              <a:solidFill>
                <a:schemeClr val="tx2"/>
              </a:solidFill>
            </a:endParaRPr>
          </a:p>
          <a:p>
            <a:pPr marL="285750" indent="-285750">
              <a:buClr>
                <a:schemeClr val="tx2"/>
              </a:buClr>
              <a:buFont typeface="Arial" panose="020B0604020202020204" pitchFamily="34" charset="0"/>
              <a:buChar char="●"/>
            </a:pPr>
            <a:endParaRPr lang="en-CA" b="1" dirty="0" smtClean="0">
              <a:solidFill>
                <a:schemeClr val="tx2"/>
              </a:solidFill>
            </a:endParaRPr>
          </a:p>
          <a:p>
            <a:pPr>
              <a:buClr>
                <a:schemeClr val="tx2"/>
              </a:buClr>
            </a:pPr>
            <a:endParaRPr lang="en-CA" b="1" dirty="0">
              <a:solidFill>
                <a:schemeClr val="tx2"/>
              </a:solidFill>
            </a:endParaRPr>
          </a:p>
          <a:p>
            <a:pPr marL="285750" indent="-285750">
              <a:buClr>
                <a:schemeClr val="tx2"/>
              </a:buClr>
              <a:buFont typeface="Arial" panose="020B0604020202020204" pitchFamily="34" charset="0"/>
              <a:buChar char="●"/>
            </a:pPr>
            <a:endParaRPr lang="en-CA" b="1" dirty="0" smtClean="0">
              <a:solidFill>
                <a:schemeClr val="tx2"/>
              </a:solidFill>
            </a:endParaRPr>
          </a:p>
          <a:p>
            <a:pPr marL="285750" indent="-285750">
              <a:buClr>
                <a:schemeClr val="tx2"/>
              </a:buClr>
              <a:buFont typeface="Arial" panose="020B0604020202020204" pitchFamily="34" charset="0"/>
              <a:buChar char="●"/>
            </a:pPr>
            <a:r>
              <a:rPr lang="en-CA" b="1" dirty="0" smtClean="0">
                <a:solidFill>
                  <a:schemeClr val="tx2"/>
                </a:solidFill>
              </a:rPr>
              <a:t>Post Office</a:t>
            </a:r>
          </a:p>
          <a:p>
            <a:pPr marL="285750" indent="-285750">
              <a:buClr>
                <a:schemeClr val="tx2"/>
              </a:buClr>
              <a:buFont typeface="Arial" panose="020B0604020202020204" pitchFamily="34" charset="0"/>
              <a:buChar char="●"/>
            </a:pPr>
            <a:r>
              <a:rPr lang="en-CA" b="1" dirty="0" smtClean="0">
                <a:solidFill>
                  <a:schemeClr val="tx2"/>
                </a:solidFill>
              </a:rPr>
              <a:t>Memberships </a:t>
            </a:r>
            <a:endParaRPr lang="en-CA" b="1" dirty="0">
              <a:solidFill>
                <a:schemeClr val="tx2"/>
              </a:solidFill>
            </a:endParaRPr>
          </a:p>
          <a:p>
            <a:pPr marL="285750" indent="-285750">
              <a:buClr>
                <a:schemeClr val="tx2"/>
              </a:buClr>
              <a:buFont typeface="Arial" panose="020B0604020202020204" pitchFamily="34" charset="0"/>
              <a:buChar char="●"/>
            </a:pPr>
            <a:r>
              <a:rPr lang="en-CA" b="1" dirty="0" smtClean="0">
                <a:solidFill>
                  <a:schemeClr val="tx2"/>
                </a:solidFill>
              </a:rPr>
              <a:t>Publications </a:t>
            </a:r>
            <a:endParaRPr lang="en-CA" b="1" dirty="0">
              <a:solidFill>
                <a:schemeClr val="tx2"/>
              </a:solidFill>
            </a:endParaRPr>
          </a:p>
          <a:p>
            <a:pPr marL="285750" indent="-285750">
              <a:buClr>
                <a:schemeClr val="tx2"/>
              </a:buClr>
              <a:buFont typeface="Arial" panose="020B0604020202020204" pitchFamily="34" charset="0"/>
              <a:buChar char="●"/>
            </a:pPr>
            <a:r>
              <a:rPr lang="en-CA" b="1" dirty="0" smtClean="0">
                <a:solidFill>
                  <a:schemeClr val="tx2"/>
                </a:solidFill>
              </a:rPr>
              <a:t>Phone</a:t>
            </a:r>
          </a:p>
          <a:p>
            <a:pPr marL="285750" indent="-285750">
              <a:buClr>
                <a:schemeClr val="tx2"/>
              </a:buClr>
              <a:buFont typeface="Arial" panose="020B0604020202020204" pitchFamily="34" charset="0"/>
              <a:buChar char="●"/>
            </a:pPr>
            <a:r>
              <a:rPr lang="en-CA" b="1" dirty="0" smtClean="0">
                <a:solidFill>
                  <a:schemeClr val="tx2"/>
                </a:solidFill>
              </a:rPr>
              <a:t>Television</a:t>
            </a:r>
            <a:endParaRPr lang="en-CA" b="1" dirty="0">
              <a:solidFill>
                <a:schemeClr val="tx2"/>
              </a:solidFill>
            </a:endParaRPr>
          </a:p>
          <a:p>
            <a:pPr marL="285750" indent="-285750">
              <a:buClr>
                <a:schemeClr val="tx2"/>
              </a:buClr>
              <a:buFont typeface="Arial" panose="020B0604020202020204" pitchFamily="34" charset="0"/>
              <a:buChar char="●"/>
            </a:pPr>
            <a:r>
              <a:rPr lang="en-CA" b="1" dirty="0" smtClean="0">
                <a:solidFill>
                  <a:schemeClr val="tx2"/>
                </a:solidFill>
              </a:rPr>
              <a:t>School   </a:t>
            </a:r>
            <a:endParaRPr lang="en-CA" b="1" dirty="0">
              <a:solidFill>
                <a:schemeClr val="tx2"/>
              </a:solidFill>
            </a:endParaRPr>
          </a:p>
          <a:p>
            <a:pPr marL="285750" indent="-285750">
              <a:buClr>
                <a:schemeClr val="tx2"/>
              </a:buClr>
              <a:buFont typeface="Arial" panose="020B0604020202020204" pitchFamily="34" charset="0"/>
              <a:buChar char="●"/>
            </a:pPr>
            <a:r>
              <a:rPr lang="en-CA" b="1" dirty="0" smtClean="0">
                <a:solidFill>
                  <a:schemeClr val="tx2"/>
                </a:solidFill>
              </a:rPr>
              <a:t>Fuel Heating Company</a:t>
            </a:r>
            <a:endParaRPr lang="en-CA" b="1" dirty="0">
              <a:solidFill>
                <a:schemeClr val="tx2"/>
              </a:solidFill>
            </a:endParaRPr>
          </a:p>
          <a:p>
            <a:pPr marL="285750" indent="-285750">
              <a:buClr>
                <a:schemeClr val="tx2"/>
              </a:buClr>
              <a:buFont typeface="Arial" panose="020B0604020202020204" pitchFamily="34" charset="0"/>
              <a:buChar char="●"/>
            </a:pPr>
            <a:r>
              <a:rPr lang="en-CA" b="1" dirty="0" smtClean="0">
                <a:solidFill>
                  <a:schemeClr val="tx2"/>
                </a:solidFill>
              </a:rPr>
              <a:t>Electric  </a:t>
            </a:r>
            <a:endParaRPr lang="en-CA" b="1" dirty="0">
              <a:solidFill>
                <a:schemeClr val="tx2"/>
              </a:solidFill>
            </a:endParaRPr>
          </a:p>
          <a:p>
            <a:pPr marL="285750" indent="-285750">
              <a:buClr>
                <a:schemeClr val="tx2"/>
              </a:buClr>
              <a:buFont typeface="Arial" panose="020B0604020202020204" pitchFamily="34" charset="0"/>
              <a:buChar char="●"/>
            </a:pPr>
            <a:r>
              <a:rPr lang="en-CA" b="1" dirty="0" smtClean="0">
                <a:solidFill>
                  <a:schemeClr val="tx2"/>
                </a:solidFill>
              </a:rPr>
              <a:t>Water/Sewer</a:t>
            </a:r>
            <a:endParaRPr lang="en-CA" b="1" dirty="0">
              <a:solidFill>
                <a:schemeClr val="tx2"/>
              </a:solidFill>
            </a:endParaRPr>
          </a:p>
          <a:p>
            <a:pPr marL="285750" indent="-285750">
              <a:buClr>
                <a:schemeClr val="tx2"/>
              </a:buClr>
              <a:buFont typeface="Arial" panose="020B0604020202020204" pitchFamily="34" charset="0"/>
              <a:buChar char="●"/>
            </a:pPr>
            <a:r>
              <a:rPr lang="en-CA" b="1" dirty="0" smtClean="0">
                <a:solidFill>
                  <a:schemeClr val="tx2"/>
                </a:solidFill>
              </a:rPr>
              <a:t>Internet</a:t>
            </a:r>
            <a:endParaRPr lang="en-CA" b="1" dirty="0">
              <a:solidFill>
                <a:schemeClr val="tx2"/>
              </a:solidFill>
            </a:endParaRPr>
          </a:p>
          <a:p>
            <a:pPr marL="285750" indent="-285750">
              <a:buClr>
                <a:schemeClr val="tx2"/>
              </a:buClr>
              <a:buFont typeface="Arial" panose="020B0604020202020204" pitchFamily="34" charset="0"/>
              <a:buChar char="●"/>
            </a:pPr>
            <a:r>
              <a:rPr lang="en-CA" b="1" dirty="0" smtClean="0">
                <a:solidFill>
                  <a:schemeClr val="tx2"/>
                </a:solidFill>
              </a:rPr>
              <a:t>Insurance</a:t>
            </a:r>
          </a:p>
        </p:txBody>
      </p:sp>
      <p:sp>
        <p:nvSpPr>
          <p:cNvPr id="5" name="TextBox 4"/>
          <p:cNvSpPr txBox="1"/>
          <p:nvPr/>
        </p:nvSpPr>
        <p:spPr>
          <a:xfrm>
            <a:off x="359597" y="5388077"/>
            <a:ext cx="4729987" cy="2677656"/>
          </a:xfrm>
          <a:prstGeom prst="rect">
            <a:avLst/>
          </a:prstGeom>
          <a:solidFill>
            <a:schemeClr val="bg1"/>
          </a:solidFill>
          <a:ln>
            <a:solidFill>
              <a:schemeClr val="tx1"/>
            </a:solidFill>
          </a:ln>
        </p:spPr>
        <p:txBody>
          <a:bodyPr wrap="square" numCol="2" rtlCol="0">
            <a:spAutoFit/>
          </a:bodyPr>
          <a:lstStyle/>
          <a:p>
            <a:pPr algn="ctr"/>
            <a:r>
              <a:rPr lang="en-CA" b="1" u="sng" dirty="0" smtClean="0">
                <a:solidFill>
                  <a:srgbClr val="C00000"/>
                </a:solidFill>
              </a:rPr>
              <a:t>1 WEEK</a:t>
            </a:r>
          </a:p>
          <a:p>
            <a:endParaRPr lang="en-CA" dirty="0" smtClean="0"/>
          </a:p>
          <a:p>
            <a:pPr marL="285750" indent="-285750">
              <a:buClr>
                <a:schemeClr val="tx2"/>
              </a:buClr>
              <a:buFont typeface="Arial" panose="020B0604020202020204" pitchFamily="34" charset="0"/>
              <a:buChar char="●"/>
            </a:pPr>
            <a:r>
              <a:rPr lang="en-CA" b="1" dirty="0" smtClean="0">
                <a:solidFill>
                  <a:schemeClr val="tx2"/>
                </a:solidFill>
              </a:rPr>
              <a:t>Defrost fridge and freezer</a:t>
            </a:r>
          </a:p>
          <a:p>
            <a:pPr marL="285750" indent="-285750">
              <a:buClr>
                <a:schemeClr val="tx2"/>
              </a:buClr>
              <a:buFont typeface="Arial" panose="020B0604020202020204" pitchFamily="34" charset="0"/>
              <a:buChar char="●"/>
            </a:pPr>
            <a:r>
              <a:rPr lang="en-CA" b="1" dirty="0" smtClean="0">
                <a:solidFill>
                  <a:schemeClr val="tx2"/>
                </a:solidFill>
              </a:rPr>
              <a:t>Transfer bank accounts</a:t>
            </a:r>
          </a:p>
          <a:p>
            <a:pPr marL="285750" indent="-285750">
              <a:buClr>
                <a:schemeClr val="tx2"/>
              </a:buClr>
              <a:buFont typeface="Arial" panose="020B0604020202020204" pitchFamily="34" charset="0"/>
              <a:buChar char="●"/>
            </a:pPr>
            <a:r>
              <a:rPr lang="en-CA" b="1" dirty="0" smtClean="0">
                <a:solidFill>
                  <a:schemeClr val="tx2"/>
                </a:solidFill>
              </a:rPr>
              <a:t>Drain fuel &amp; oil from power equipment</a:t>
            </a:r>
          </a:p>
          <a:p>
            <a:pPr marL="285750" indent="-285750">
              <a:buClr>
                <a:schemeClr val="tx2"/>
              </a:buClr>
              <a:buFont typeface="Arial" panose="020B0604020202020204" pitchFamily="34" charset="0"/>
              <a:buChar char="●"/>
            </a:pPr>
            <a:r>
              <a:rPr lang="en-CA" b="1" dirty="0" smtClean="0">
                <a:solidFill>
                  <a:schemeClr val="tx2"/>
                </a:solidFill>
              </a:rPr>
              <a:t>Drain hoses</a:t>
            </a:r>
          </a:p>
          <a:p>
            <a:pPr marL="285750" indent="-285750">
              <a:buClr>
                <a:schemeClr val="tx2"/>
              </a:buClr>
              <a:buFont typeface="Arial" panose="020B0604020202020204" pitchFamily="34" charset="0"/>
              <a:buChar char="●"/>
            </a:pPr>
            <a:r>
              <a:rPr lang="en-CA" b="1" dirty="0" smtClean="0">
                <a:solidFill>
                  <a:schemeClr val="tx2"/>
                </a:solidFill>
              </a:rPr>
              <a:t>Pack items to be taken in car and label, do not move</a:t>
            </a:r>
          </a:p>
          <a:p>
            <a:pPr marL="285750" indent="-285750">
              <a:buClr>
                <a:schemeClr val="tx2"/>
              </a:buClr>
              <a:buFont typeface="Arial" panose="020B0604020202020204" pitchFamily="34" charset="0"/>
              <a:buChar char="●"/>
            </a:pPr>
            <a:endParaRPr lang="en-CA" b="1" dirty="0" smtClean="0">
              <a:solidFill>
                <a:schemeClr val="tx2"/>
              </a:solidFill>
            </a:endParaRPr>
          </a:p>
          <a:p>
            <a:pPr>
              <a:buClr>
                <a:schemeClr val="tx2"/>
              </a:buClr>
            </a:pPr>
            <a:endParaRPr lang="en-CA" b="1" dirty="0">
              <a:solidFill>
                <a:schemeClr val="tx2"/>
              </a:solidFill>
            </a:endParaRPr>
          </a:p>
          <a:p>
            <a:pPr marL="285750" indent="-285750">
              <a:buClr>
                <a:schemeClr val="tx2"/>
              </a:buClr>
              <a:buFont typeface="Arial" panose="020B0604020202020204" pitchFamily="34" charset="0"/>
              <a:buChar char="●"/>
            </a:pPr>
            <a:r>
              <a:rPr lang="en-CA" b="1" dirty="0" smtClean="0">
                <a:solidFill>
                  <a:schemeClr val="tx2"/>
                </a:solidFill>
              </a:rPr>
              <a:t>Gather &amp; pack valuables</a:t>
            </a:r>
          </a:p>
          <a:p>
            <a:pPr marL="285750" indent="-285750">
              <a:buClr>
                <a:schemeClr val="tx2"/>
              </a:buClr>
              <a:buFont typeface="Arial" panose="020B0604020202020204" pitchFamily="34" charset="0"/>
              <a:buChar char="●"/>
            </a:pPr>
            <a:r>
              <a:rPr lang="en-CA" b="1" dirty="0" smtClean="0">
                <a:solidFill>
                  <a:schemeClr val="tx2"/>
                </a:solidFill>
              </a:rPr>
              <a:t>Send all items out to be cleaned</a:t>
            </a:r>
          </a:p>
          <a:p>
            <a:pPr marL="285750" indent="-285750">
              <a:buClr>
                <a:schemeClr val="tx2"/>
              </a:buClr>
              <a:buFont typeface="Arial" panose="020B0604020202020204" pitchFamily="34" charset="0"/>
              <a:buChar char="●"/>
            </a:pPr>
            <a:r>
              <a:rPr lang="en-CA" b="1" dirty="0" smtClean="0">
                <a:solidFill>
                  <a:schemeClr val="tx2"/>
                </a:solidFill>
              </a:rPr>
              <a:t>Remove all moveable fixtures</a:t>
            </a:r>
          </a:p>
          <a:p>
            <a:pPr marL="285750" indent="-285750">
              <a:buClr>
                <a:schemeClr val="tx2"/>
              </a:buClr>
              <a:buFont typeface="Arial" panose="020B0604020202020204" pitchFamily="34" charset="0"/>
              <a:buChar char="●"/>
            </a:pPr>
            <a:r>
              <a:rPr lang="en-CA" b="1" dirty="0" smtClean="0">
                <a:solidFill>
                  <a:schemeClr val="tx2"/>
                </a:solidFill>
              </a:rPr>
              <a:t>Get car serviced</a:t>
            </a:r>
          </a:p>
          <a:p>
            <a:endParaRPr lang="en-CA" dirty="0" smtClean="0"/>
          </a:p>
        </p:txBody>
      </p:sp>
      <p:sp>
        <p:nvSpPr>
          <p:cNvPr id="6" name="TextBox 5"/>
          <p:cNvSpPr txBox="1"/>
          <p:nvPr/>
        </p:nvSpPr>
        <p:spPr>
          <a:xfrm>
            <a:off x="4083721" y="8733174"/>
            <a:ext cx="2883137" cy="738664"/>
          </a:xfrm>
          <a:prstGeom prst="rect">
            <a:avLst/>
          </a:prstGeom>
          <a:solidFill>
            <a:schemeClr val="lt1"/>
          </a:solidFill>
          <a:scene3d>
            <a:camera prst="orthographicFront"/>
            <a:lightRig rig="threePt" dir="t"/>
          </a:scene3d>
          <a:sp3d extrusionH="76200" prstMaterial="matte">
            <a:bevelT w="127000"/>
            <a:bevelB w="95250"/>
            <a:extrusionClr>
              <a:schemeClr val="tx1"/>
            </a:extrusionClr>
          </a:sp3d>
        </p:spPr>
        <p:txBody>
          <a:bodyPr wrap="square" rtlCol="0">
            <a:spAutoFit/>
          </a:bodyPr>
          <a:lstStyle/>
          <a:p>
            <a:pPr algn="r"/>
            <a:r>
              <a:rPr lang="en-CA" b="1" dirty="0" smtClean="0">
                <a:solidFill>
                  <a:schemeClr val="tx1"/>
                </a:solidFill>
              </a:rPr>
              <a:t>530 Main St, Winchester</a:t>
            </a:r>
          </a:p>
          <a:p>
            <a:pPr algn="r"/>
            <a:r>
              <a:rPr lang="en-CA" b="1" dirty="0" smtClean="0">
                <a:solidFill>
                  <a:schemeClr val="tx1"/>
                </a:solidFill>
              </a:rPr>
              <a:t>Office: (613) 774-4253</a:t>
            </a:r>
          </a:p>
          <a:p>
            <a:pPr algn="r"/>
            <a:r>
              <a:rPr lang="en-CA" b="1" dirty="0" smtClean="0">
                <a:solidFill>
                  <a:schemeClr val="tx1"/>
                </a:solidFill>
              </a:rPr>
              <a:t>www.oldford.ca</a:t>
            </a:r>
            <a:endParaRPr lang="en-CA" b="1" dirty="0">
              <a:solidFill>
                <a:schemeClr val="tx1"/>
              </a:solidFill>
            </a:endParaRPr>
          </a:p>
        </p:txBody>
      </p:sp>
      <p:sp>
        <p:nvSpPr>
          <p:cNvPr id="8" name="TextBox 7"/>
          <p:cNvSpPr txBox="1"/>
          <p:nvPr/>
        </p:nvSpPr>
        <p:spPr>
          <a:xfrm>
            <a:off x="2099849" y="1476831"/>
            <a:ext cx="3967743" cy="384721"/>
          </a:xfrm>
          <a:prstGeom prst="rect">
            <a:avLst/>
          </a:prstGeom>
          <a:noFill/>
        </p:spPr>
        <p:txBody>
          <a:bodyPr wrap="square" rtlCol="0">
            <a:spAutoFit/>
          </a:bodyPr>
          <a:lstStyle/>
          <a:p>
            <a:r>
              <a:rPr lang="en-CA" sz="1900" b="1" dirty="0" smtClean="0">
                <a:solidFill>
                  <a:schemeClr val="tx2"/>
                </a:solidFill>
              </a:rPr>
              <a:t>Countdown to Moving Date</a:t>
            </a:r>
            <a:endParaRPr lang="en-CA" sz="1900" b="1" dirty="0">
              <a:solidFill>
                <a:schemeClr val="tx2"/>
              </a:solidFill>
            </a:endParaRPr>
          </a:p>
        </p:txBody>
      </p:sp>
      <p:sp>
        <p:nvSpPr>
          <p:cNvPr id="10" name="TextBox 9"/>
          <p:cNvSpPr txBox="1"/>
          <p:nvPr/>
        </p:nvSpPr>
        <p:spPr>
          <a:xfrm>
            <a:off x="5089584" y="5388077"/>
            <a:ext cx="2294134" cy="2677656"/>
          </a:xfrm>
          <a:prstGeom prst="rect">
            <a:avLst/>
          </a:prstGeom>
          <a:solidFill>
            <a:srgbClr val="FFFF00"/>
          </a:solidFill>
          <a:ln>
            <a:solidFill>
              <a:schemeClr val="tx1"/>
            </a:solidFill>
          </a:ln>
        </p:spPr>
        <p:txBody>
          <a:bodyPr wrap="square" rtlCol="0">
            <a:spAutoFit/>
          </a:bodyPr>
          <a:lstStyle/>
          <a:p>
            <a:pPr algn="ctr"/>
            <a:r>
              <a:rPr lang="en-CA" b="1" u="sng" dirty="0">
                <a:solidFill>
                  <a:srgbClr val="C00000"/>
                </a:solidFill>
              </a:rPr>
              <a:t>MOVING </a:t>
            </a:r>
            <a:r>
              <a:rPr lang="en-CA" b="1" u="sng" dirty="0" smtClean="0">
                <a:solidFill>
                  <a:srgbClr val="C00000"/>
                </a:solidFill>
              </a:rPr>
              <a:t>DAY</a:t>
            </a:r>
          </a:p>
          <a:p>
            <a:pPr algn="ctr"/>
            <a:endParaRPr lang="en-CA" b="1" dirty="0">
              <a:solidFill>
                <a:schemeClr val="tx2"/>
              </a:solidFill>
            </a:endParaRPr>
          </a:p>
          <a:p>
            <a:pPr marL="285750" indent="-285750">
              <a:buClr>
                <a:schemeClr val="tx2"/>
              </a:buClr>
              <a:buFont typeface="Arial" panose="020B0604020202020204" pitchFamily="34" charset="0"/>
              <a:buChar char="●"/>
            </a:pPr>
            <a:r>
              <a:rPr lang="en-CA" b="1" dirty="0" smtClean="0">
                <a:solidFill>
                  <a:schemeClr val="tx2"/>
                </a:solidFill>
              </a:rPr>
              <a:t>Pack </a:t>
            </a:r>
            <a:r>
              <a:rPr lang="en-CA" b="1" dirty="0">
                <a:solidFill>
                  <a:schemeClr val="tx2"/>
                </a:solidFill>
              </a:rPr>
              <a:t>a box of basics</a:t>
            </a:r>
          </a:p>
          <a:p>
            <a:pPr marL="285750" indent="-285750">
              <a:buClr>
                <a:schemeClr val="tx2"/>
              </a:buClr>
              <a:buFont typeface="Arial" panose="020B0604020202020204" pitchFamily="34" charset="0"/>
              <a:buChar char="●"/>
            </a:pPr>
            <a:r>
              <a:rPr lang="en-CA" b="1" dirty="0" smtClean="0">
                <a:solidFill>
                  <a:schemeClr val="tx2"/>
                </a:solidFill>
              </a:rPr>
              <a:t>Pack </a:t>
            </a:r>
            <a:r>
              <a:rPr lang="en-CA" b="1" dirty="0">
                <a:solidFill>
                  <a:schemeClr val="tx2"/>
                </a:solidFill>
              </a:rPr>
              <a:t>a suitcase for trip</a:t>
            </a:r>
          </a:p>
          <a:p>
            <a:pPr marL="285750" indent="-285750">
              <a:buClr>
                <a:schemeClr val="tx2"/>
              </a:buClr>
              <a:buFont typeface="Arial" panose="020B0604020202020204" pitchFamily="34" charset="0"/>
              <a:buChar char="●"/>
            </a:pPr>
            <a:r>
              <a:rPr lang="en-CA" b="1" dirty="0" smtClean="0">
                <a:solidFill>
                  <a:schemeClr val="tx2"/>
                </a:solidFill>
              </a:rPr>
              <a:t>Remove </a:t>
            </a:r>
            <a:r>
              <a:rPr lang="en-CA" b="1" dirty="0">
                <a:solidFill>
                  <a:schemeClr val="tx2"/>
                </a:solidFill>
              </a:rPr>
              <a:t>all linens</a:t>
            </a:r>
          </a:p>
          <a:p>
            <a:pPr marL="285750" indent="-285750">
              <a:buClr>
                <a:schemeClr val="tx2"/>
              </a:buClr>
              <a:buFont typeface="Arial" panose="020B0604020202020204" pitchFamily="34" charset="0"/>
              <a:buChar char="●"/>
            </a:pPr>
            <a:r>
              <a:rPr lang="en-CA" b="1" dirty="0" smtClean="0">
                <a:solidFill>
                  <a:schemeClr val="tx2"/>
                </a:solidFill>
              </a:rPr>
              <a:t>Conduct </a:t>
            </a:r>
            <a:r>
              <a:rPr lang="en-CA" b="1" dirty="0">
                <a:solidFill>
                  <a:schemeClr val="tx2"/>
                </a:solidFill>
              </a:rPr>
              <a:t>last minute walk through, checking all closets, windows, lights and </a:t>
            </a:r>
            <a:r>
              <a:rPr lang="en-CA" b="1" dirty="0" smtClean="0">
                <a:solidFill>
                  <a:schemeClr val="tx2"/>
                </a:solidFill>
              </a:rPr>
              <a:t>doors</a:t>
            </a:r>
          </a:p>
          <a:p>
            <a:pPr marL="285750" indent="-285750">
              <a:buClr>
                <a:schemeClr val="tx2"/>
              </a:buClr>
              <a:buFont typeface="Arial" panose="020B0604020202020204" pitchFamily="34" charset="0"/>
              <a:buChar char="●"/>
            </a:pPr>
            <a:endParaRPr lang="en-CA" b="1" dirty="0">
              <a:solidFill>
                <a:schemeClr val="tx2"/>
              </a:solidFill>
            </a:endParaRPr>
          </a:p>
        </p:txBody>
      </p:sp>
    </p:spTree>
    <p:extLst>
      <p:ext uri="{BB962C8B-B14F-4D97-AF65-F5344CB8AC3E}">
        <p14:creationId xmlns:p14="http://schemas.microsoft.com/office/powerpoint/2010/main" val="15726862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8619" y="349657"/>
            <a:ext cx="6995100" cy="511658"/>
          </a:xfrm>
        </p:spPr>
        <p:txBody>
          <a:bodyPr>
            <a:normAutofit fontScale="90000"/>
          </a:bodyPr>
          <a:lstStyle/>
          <a:p>
            <a:r>
              <a:rPr lang="en-CA" sz="2400" dirty="0" smtClean="0">
                <a:solidFill>
                  <a:srgbClr val="C00000"/>
                </a:solidFill>
              </a:rPr>
              <a:t>The Do’s and Don’ts of Moving</a:t>
            </a:r>
            <a:endParaRPr lang="en-CA" sz="2400" dirty="0">
              <a:solidFill>
                <a:srgbClr val="C00000"/>
              </a:solidFill>
            </a:endParaRPr>
          </a:p>
        </p:txBody>
      </p:sp>
      <p:sp>
        <p:nvSpPr>
          <p:cNvPr id="3" name="Text Placeholder 2"/>
          <p:cNvSpPr>
            <a:spLocks noGrp="1"/>
          </p:cNvSpPr>
          <p:nvPr>
            <p:ph type="body" idx="1"/>
          </p:nvPr>
        </p:nvSpPr>
        <p:spPr>
          <a:xfrm>
            <a:off x="405473" y="1570008"/>
            <a:ext cx="3350071" cy="3696088"/>
          </a:xfrm>
        </p:spPr>
        <p:txBody>
          <a:bodyPr>
            <a:normAutofit/>
          </a:bodyPr>
          <a:lstStyle/>
          <a:p>
            <a:pPr marL="0" indent="0" algn="ctr">
              <a:buNone/>
            </a:pPr>
            <a:r>
              <a:rPr lang="en-CA" sz="2400" b="1" dirty="0" smtClean="0">
                <a:solidFill>
                  <a:schemeClr val="tx1"/>
                </a:solidFill>
                <a:latin typeface="Arial" panose="020B0604020202020204" pitchFamily="34" charset="0"/>
                <a:cs typeface="Arial" panose="020B0604020202020204" pitchFamily="34" charset="0"/>
              </a:rPr>
              <a:t>DO</a:t>
            </a:r>
          </a:p>
          <a:p>
            <a:pPr>
              <a:buClr>
                <a:schemeClr val="tx2"/>
              </a:buClr>
              <a:buFont typeface="Arial" panose="020B0604020202020204" pitchFamily="34" charset="0"/>
              <a:buChar char="●"/>
            </a:pPr>
            <a:r>
              <a:rPr lang="en-CA" sz="1400" b="1" dirty="0" smtClean="0">
                <a:solidFill>
                  <a:schemeClr val="tx2"/>
                </a:solidFill>
                <a:latin typeface="Arial" panose="020B0604020202020204" pitchFamily="34" charset="0"/>
                <a:cs typeface="Arial" panose="020B0604020202020204" pitchFamily="34" charset="0"/>
              </a:rPr>
              <a:t> Label everything clearly &amp; make a complete inventory list – check off when loading</a:t>
            </a:r>
          </a:p>
          <a:p>
            <a:pPr>
              <a:buClr>
                <a:schemeClr val="tx2"/>
              </a:buClr>
              <a:buFont typeface="Arial" panose="020B0604020202020204" pitchFamily="34" charset="0"/>
              <a:buChar char="●"/>
            </a:pPr>
            <a:r>
              <a:rPr lang="en-CA" sz="1400" b="1" dirty="0" smtClean="0">
                <a:solidFill>
                  <a:schemeClr val="tx2"/>
                </a:solidFill>
                <a:latin typeface="Arial" panose="020B0604020202020204" pitchFamily="34" charset="0"/>
                <a:cs typeface="Arial" panose="020B0604020202020204" pitchFamily="34" charset="0"/>
              </a:rPr>
              <a:t>Keep copies of inventory, bills, service orders and cancellations, estimates, phone #’s, etc. with you at all times</a:t>
            </a:r>
          </a:p>
          <a:p>
            <a:pPr>
              <a:buClr>
                <a:schemeClr val="tx2"/>
              </a:buClr>
              <a:buFont typeface="Arial" panose="020B0604020202020204" pitchFamily="34" charset="0"/>
              <a:buChar char="●"/>
            </a:pPr>
            <a:r>
              <a:rPr lang="en-CA" sz="1400" b="1" dirty="0" smtClean="0">
                <a:solidFill>
                  <a:schemeClr val="tx2"/>
                </a:solidFill>
                <a:latin typeface="Arial" panose="020B0604020202020204" pitchFamily="34" charset="0"/>
                <a:cs typeface="Arial" panose="020B0604020202020204" pitchFamily="34" charset="0"/>
              </a:rPr>
              <a:t>Carefully wrap liquids, cleansers, shampoos, toxins, etc.</a:t>
            </a:r>
            <a:endParaRPr lang="en-CA" sz="1400" b="1" dirty="0">
              <a:solidFill>
                <a:schemeClr val="tx2"/>
              </a:solidFill>
              <a:latin typeface="Arial" panose="020B0604020202020204" pitchFamily="34" charset="0"/>
              <a:cs typeface="Arial" panose="020B0604020202020204" pitchFamily="34" charset="0"/>
            </a:endParaRPr>
          </a:p>
          <a:p>
            <a:pPr>
              <a:buClr>
                <a:schemeClr val="tx2"/>
              </a:buClr>
              <a:buFont typeface="Arial" panose="020B0604020202020204" pitchFamily="34" charset="0"/>
              <a:buChar char="●"/>
            </a:pPr>
            <a:r>
              <a:rPr lang="en-CA" sz="1400" b="1" dirty="0" smtClean="0">
                <a:solidFill>
                  <a:schemeClr val="tx2"/>
                </a:solidFill>
                <a:latin typeface="Arial" panose="020B0604020202020204" pitchFamily="34" charset="0"/>
                <a:cs typeface="Arial" panose="020B0604020202020204" pitchFamily="34" charset="0"/>
              </a:rPr>
              <a:t>Back up your PC</a:t>
            </a:r>
          </a:p>
          <a:p>
            <a:pPr>
              <a:buClr>
                <a:schemeClr val="tx2"/>
              </a:buClr>
              <a:buFont typeface="Arial" panose="020B0604020202020204" pitchFamily="34" charset="0"/>
              <a:buChar char="●"/>
            </a:pPr>
            <a:r>
              <a:rPr lang="en-CA" sz="1400" b="1" dirty="0" smtClean="0">
                <a:solidFill>
                  <a:schemeClr val="tx2"/>
                </a:solidFill>
                <a:latin typeface="Arial" panose="020B0604020202020204" pitchFamily="34" charset="0"/>
                <a:cs typeface="Arial" panose="020B0604020202020204" pitchFamily="34" charset="0"/>
              </a:rPr>
              <a:t>If you’re moving appliances, have the motors bolted</a:t>
            </a:r>
          </a:p>
          <a:p>
            <a:pPr>
              <a:buClr>
                <a:schemeClr val="tx2"/>
              </a:buClr>
              <a:buFont typeface="Arial" panose="020B0604020202020204" pitchFamily="34" charset="0"/>
              <a:buChar char="●"/>
            </a:pPr>
            <a:r>
              <a:rPr lang="en-CA" sz="1400" b="1" dirty="0" smtClean="0">
                <a:solidFill>
                  <a:schemeClr val="tx2"/>
                </a:solidFill>
                <a:latin typeface="Arial" panose="020B0604020202020204" pitchFamily="34" charset="0"/>
                <a:cs typeface="Arial" panose="020B0604020202020204" pitchFamily="34" charset="0"/>
              </a:rPr>
              <a:t>Time any repairs or purchases with move so delivery is direct</a:t>
            </a:r>
          </a:p>
          <a:p>
            <a:pPr>
              <a:buClr>
                <a:schemeClr val="tx2"/>
              </a:buClr>
              <a:buFont typeface="Arial" panose="020B0604020202020204" pitchFamily="34" charset="0"/>
              <a:buChar char="●"/>
            </a:pPr>
            <a:r>
              <a:rPr lang="en-CA" sz="1400" b="1" dirty="0" smtClean="0">
                <a:solidFill>
                  <a:schemeClr val="tx2"/>
                </a:solidFill>
                <a:latin typeface="Arial" panose="020B0604020202020204" pitchFamily="34" charset="0"/>
                <a:cs typeface="Arial" panose="020B0604020202020204" pitchFamily="34" charset="0"/>
              </a:rPr>
              <a:t>Involve the whole family</a:t>
            </a:r>
            <a:endParaRPr lang="en-CA" sz="1400" b="1" dirty="0" smtClean="0">
              <a:solidFill>
                <a:schemeClr val="tx1"/>
              </a:solidFill>
            </a:endParaRPr>
          </a:p>
          <a:p>
            <a:pPr algn="ctr"/>
            <a:endParaRPr lang="en-CA" b="1" dirty="0">
              <a:solidFill>
                <a:schemeClr val="tx1"/>
              </a:solidFill>
            </a:endParaRPr>
          </a:p>
        </p:txBody>
      </p:sp>
      <p:sp>
        <p:nvSpPr>
          <p:cNvPr id="5" name="TextBox 4"/>
          <p:cNvSpPr txBox="1"/>
          <p:nvPr/>
        </p:nvSpPr>
        <p:spPr>
          <a:xfrm>
            <a:off x="4083721" y="1615805"/>
            <a:ext cx="2883137" cy="1323439"/>
          </a:xfrm>
          <a:prstGeom prst="rect">
            <a:avLst/>
          </a:prstGeom>
          <a:noFill/>
        </p:spPr>
        <p:txBody>
          <a:bodyPr wrap="square" rtlCol="0">
            <a:spAutoFit/>
          </a:bodyPr>
          <a:lstStyle/>
          <a:p>
            <a:pPr algn="ctr"/>
            <a:r>
              <a:rPr lang="en-CA" sz="2400" b="1" dirty="0" smtClean="0"/>
              <a:t>DON’T</a:t>
            </a:r>
          </a:p>
          <a:p>
            <a:pPr marL="285750" indent="-285750">
              <a:buClr>
                <a:schemeClr val="tx2"/>
              </a:buClr>
              <a:buFont typeface="Arial" panose="020B0604020202020204" pitchFamily="34" charset="0"/>
              <a:buChar char="●"/>
            </a:pPr>
            <a:r>
              <a:rPr lang="en-CA" b="1" dirty="0" smtClean="0">
                <a:solidFill>
                  <a:schemeClr val="tx2"/>
                </a:solidFill>
              </a:rPr>
              <a:t>Do not pack flammables – dispose of at proper outlets</a:t>
            </a:r>
          </a:p>
          <a:p>
            <a:pPr marL="285750" indent="-285750">
              <a:buClr>
                <a:schemeClr val="tx2"/>
              </a:buClr>
              <a:buFont typeface="Arial" panose="020B0604020202020204" pitchFamily="34" charset="0"/>
              <a:buChar char="●"/>
            </a:pPr>
            <a:r>
              <a:rPr lang="en-CA" b="1" dirty="0" smtClean="0">
                <a:solidFill>
                  <a:schemeClr val="tx2"/>
                </a:solidFill>
              </a:rPr>
              <a:t>Do not pack without labeling or organizing</a:t>
            </a:r>
            <a:endParaRPr lang="en-CA" b="1" dirty="0">
              <a:solidFill>
                <a:schemeClr val="tx2"/>
              </a:solidFill>
            </a:endParaRPr>
          </a:p>
        </p:txBody>
      </p:sp>
      <p:sp>
        <p:nvSpPr>
          <p:cNvPr id="6" name="TextBox 5"/>
          <p:cNvSpPr txBox="1"/>
          <p:nvPr/>
        </p:nvSpPr>
        <p:spPr>
          <a:xfrm>
            <a:off x="388619" y="5483026"/>
            <a:ext cx="3366925" cy="2831544"/>
          </a:xfrm>
          <a:prstGeom prst="rect">
            <a:avLst/>
          </a:prstGeom>
          <a:noFill/>
        </p:spPr>
        <p:txBody>
          <a:bodyPr wrap="square" rtlCol="0">
            <a:spAutoFit/>
          </a:bodyPr>
          <a:lstStyle/>
          <a:p>
            <a:pPr algn="ctr"/>
            <a:r>
              <a:rPr lang="en-CA" sz="2400" b="1" dirty="0" smtClean="0"/>
              <a:t>Upon Arrival</a:t>
            </a:r>
          </a:p>
          <a:p>
            <a:pPr marL="285750" indent="-285750">
              <a:buClr>
                <a:schemeClr val="tx2"/>
              </a:buClr>
              <a:buFont typeface="Arial" panose="020B0604020202020204" pitchFamily="34" charset="0"/>
              <a:buChar char="●"/>
            </a:pPr>
            <a:r>
              <a:rPr lang="en-CA" b="1" dirty="0" smtClean="0">
                <a:solidFill>
                  <a:schemeClr val="tx2"/>
                </a:solidFill>
              </a:rPr>
              <a:t>Check new home for existing damage before movers enter</a:t>
            </a:r>
          </a:p>
          <a:p>
            <a:pPr marL="285750" indent="-285750">
              <a:buClr>
                <a:schemeClr val="tx2"/>
              </a:buClr>
              <a:buFont typeface="Arial" panose="020B0604020202020204" pitchFamily="34" charset="0"/>
              <a:buChar char="●"/>
            </a:pPr>
            <a:r>
              <a:rPr lang="en-CA" b="1" dirty="0" smtClean="0">
                <a:solidFill>
                  <a:schemeClr val="tx2"/>
                </a:solidFill>
              </a:rPr>
              <a:t>Check off boxes from complete list while unloading</a:t>
            </a:r>
          </a:p>
          <a:p>
            <a:pPr marL="285750" indent="-285750">
              <a:buClr>
                <a:schemeClr val="tx2"/>
              </a:buClr>
              <a:buFont typeface="Arial" panose="020B0604020202020204" pitchFamily="34" charset="0"/>
              <a:buChar char="●"/>
            </a:pPr>
            <a:r>
              <a:rPr lang="en-CA" b="1" dirty="0" smtClean="0">
                <a:solidFill>
                  <a:schemeClr val="tx2"/>
                </a:solidFill>
              </a:rPr>
              <a:t>Have movers put items into appropriate rooms directly</a:t>
            </a:r>
          </a:p>
          <a:p>
            <a:pPr marL="285750" indent="-285750">
              <a:buClr>
                <a:schemeClr val="tx2"/>
              </a:buClr>
              <a:buFont typeface="Arial" panose="020B0604020202020204" pitchFamily="34" charset="0"/>
              <a:buChar char="●"/>
            </a:pPr>
            <a:r>
              <a:rPr lang="en-CA" b="1" dirty="0" smtClean="0">
                <a:solidFill>
                  <a:schemeClr val="tx2"/>
                </a:solidFill>
              </a:rPr>
              <a:t>Place your box of basics in an area that will remain easily accessible and tell movers to leave </a:t>
            </a:r>
          </a:p>
          <a:p>
            <a:endParaRPr lang="en-CA" dirty="0"/>
          </a:p>
        </p:txBody>
      </p:sp>
      <p:sp>
        <p:nvSpPr>
          <p:cNvPr id="8" name="TextBox 7"/>
          <p:cNvSpPr txBox="1"/>
          <p:nvPr/>
        </p:nvSpPr>
        <p:spPr>
          <a:xfrm>
            <a:off x="4083721" y="6008914"/>
            <a:ext cx="3110709" cy="1969770"/>
          </a:xfrm>
          <a:prstGeom prst="rect">
            <a:avLst/>
          </a:prstGeom>
          <a:noFill/>
        </p:spPr>
        <p:txBody>
          <a:bodyPr wrap="square" rtlCol="0">
            <a:spAutoFit/>
          </a:bodyPr>
          <a:lstStyle/>
          <a:p>
            <a:pPr algn="ctr"/>
            <a:r>
              <a:rPr lang="en-CA" sz="2400" b="1" dirty="0" smtClean="0"/>
              <a:t>Day After Move-In</a:t>
            </a:r>
          </a:p>
          <a:p>
            <a:pPr marL="285750" indent="-285750">
              <a:buClr>
                <a:schemeClr val="tx2"/>
              </a:buClr>
              <a:buFont typeface="Arial" panose="020B0604020202020204" pitchFamily="34" charset="0"/>
              <a:buChar char="●"/>
            </a:pPr>
            <a:r>
              <a:rPr lang="en-CA" b="1" dirty="0" smtClean="0">
                <a:solidFill>
                  <a:schemeClr val="tx2"/>
                </a:solidFill>
              </a:rPr>
              <a:t>Inspect all aspects of the new home, making sure everything was left in the same state as you observed on your last walk-through of the property.</a:t>
            </a:r>
          </a:p>
          <a:p>
            <a:pPr marL="285750" indent="-285750">
              <a:buClr>
                <a:schemeClr val="tx2"/>
              </a:buClr>
              <a:buFont typeface="Arial" panose="020B0604020202020204" pitchFamily="34" charset="0"/>
              <a:buChar char="●"/>
            </a:pPr>
            <a:r>
              <a:rPr lang="en-CA" b="1" dirty="0" smtClean="0">
                <a:solidFill>
                  <a:schemeClr val="tx2"/>
                </a:solidFill>
              </a:rPr>
              <a:t>If rural property – take water sample</a:t>
            </a:r>
          </a:p>
        </p:txBody>
      </p:sp>
      <p:pic>
        <p:nvPicPr>
          <p:cNvPr id="11" name="Picture 10"/>
          <p:cNvPicPr>
            <a:picLocks noChangeAspect="1"/>
          </p:cNvPicPr>
          <p:nvPr/>
        </p:nvPicPr>
        <p:blipFill>
          <a:blip r:embed="rId2"/>
          <a:stretch>
            <a:fillRect/>
          </a:stretch>
        </p:blipFill>
        <p:spPr>
          <a:xfrm>
            <a:off x="4371343" y="3585244"/>
            <a:ext cx="2535464" cy="2036823"/>
          </a:xfrm>
          <a:prstGeom prst="rect">
            <a:avLst/>
          </a:prstGeom>
        </p:spPr>
      </p:pic>
      <p:sp>
        <p:nvSpPr>
          <p:cNvPr id="9" name="TextBox 8"/>
          <p:cNvSpPr txBox="1"/>
          <p:nvPr/>
        </p:nvSpPr>
        <p:spPr>
          <a:xfrm>
            <a:off x="4083721" y="8733174"/>
            <a:ext cx="2883137" cy="738664"/>
          </a:xfrm>
          <a:prstGeom prst="rect">
            <a:avLst/>
          </a:prstGeom>
          <a:solidFill>
            <a:schemeClr val="lt1"/>
          </a:solidFill>
          <a:scene3d>
            <a:camera prst="orthographicFront"/>
            <a:lightRig rig="threePt" dir="t"/>
          </a:scene3d>
          <a:sp3d extrusionH="76200" prstMaterial="matte">
            <a:bevelT w="127000"/>
            <a:bevelB w="95250"/>
            <a:extrusionClr>
              <a:schemeClr val="tx1"/>
            </a:extrusionClr>
          </a:sp3d>
        </p:spPr>
        <p:txBody>
          <a:bodyPr wrap="square" rtlCol="0">
            <a:spAutoFit/>
          </a:bodyPr>
          <a:lstStyle/>
          <a:p>
            <a:pPr algn="r"/>
            <a:r>
              <a:rPr lang="en-CA" b="1" dirty="0" smtClean="0">
                <a:solidFill>
                  <a:schemeClr val="tx1"/>
                </a:solidFill>
              </a:rPr>
              <a:t>530 Main St, Winchester</a:t>
            </a:r>
          </a:p>
          <a:p>
            <a:pPr algn="r"/>
            <a:r>
              <a:rPr lang="en-CA" b="1" dirty="0" smtClean="0">
                <a:solidFill>
                  <a:schemeClr val="tx1"/>
                </a:solidFill>
              </a:rPr>
              <a:t>Office: (613) 774-4253</a:t>
            </a:r>
          </a:p>
          <a:p>
            <a:pPr algn="r"/>
            <a:r>
              <a:rPr lang="en-CA" b="1" dirty="0" smtClean="0">
                <a:solidFill>
                  <a:schemeClr val="tx1"/>
                </a:solidFill>
              </a:rPr>
              <a:t>www.oldford.ca</a:t>
            </a:r>
            <a:endParaRPr lang="en-CA" b="1" dirty="0">
              <a:solidFill>
                <a:schemeClr val="tx1"/>
              </a:solidFill>
            </a:endParaRPr>
          </a:p>
        </p:txBody>
      </p:sp>
      <p:pic>
        <p:nvPicPr>
          <p:cNvPr id="10" name="Picture 9"/>
          <p:cNvPicPr>
            <a:picLocks noChangeAspect="1"/>
          </p:cNvPicPr>
          <p:nvPr/>
        </p:nvPicPr>
        <p:blipFill>
          <a:blip r:embed="rId3"/>
          <a:stretch>
            <a:fillRect/>
          </a:stretch>
        </p:blipFill>
        <p:spPr>
          <a:xfrm>
            <a:off x="405474" y="8223724"/>
            <a:ext cx="2933700" cy="1495425"/>
          </a:xfrm>
          <a:prstGeom prst="rect">
            <a:avLst/>
          </a:prstGeom>
        </p:spPr>
      </p:pic>
    </p:spTree>
    <p:extLst>
      <p:ext uri="{BB962C8B-B14F-4D97-AF65-F5344CB8AC3E}">
        <p14:creationId xmlns:p14="http://schemas.microsoft.com/office/powerpoint/2010/main" val="36524911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73"/>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75525" y="8204667"/>
            <a:ext cx="2933700" cy="1495425"/>
          </a:xfrm>
          <a:prstGeom prst="rect">
            <a:avLst/>
          </a:prstGeom>
        </p:spPr>
      </p:pic>
      <p:sp>
        <p:nvSpPr>
          <p:cNvPr id="174" name="Shape 174"/>
          <p:cNvSpPr txBox="1">
            <a:spLocks noGrp="1"/>
          </p:cNvSpPr>
          <p:nvPr>
            <p:ph type="title"/>
          </p:nvPr>
        </p:nvSpPr>
        <p:spPr>
          <a:xfrm>
            <a:off x="343361" y="732549"/>
            <a:ext cx="7130699" cy="307499"/>
          </a:xfrm>
          <a:prstGeom prst="rect">
            <a:avLst/>
          </a:prstGeom>
        </p:spPr>
        <p:txBody>
          <a:bodyPr lIns="91425" tIns="91425" rIns="91425" bIns="91425" anchor="ctr" anchorCtr="0">
            <a:noAutofit/>
          </a:bodyPr>
          <a:lstStyle/>
          <a:p>
            <a:pPr lvl="0" rtl="0">
              <a:spcBef>
                <a:spcPts val="0"/>
              </a:spcBef>
              <a:buClr>
                <a:schemeClr val="dk1"/>
              </a:buClr>
              <a:buSzPct val="45833"/>
              <a:buFont typeface="Arial"/>
              <a:buNone/>
            </a:pPr>
            <a:r>
              <a:rPr lang="en" sz="2400" dirty="0">
                <a:solidFill>
                  <a:srgbClr val="D0322C"/>
                </a:solidFill>
              </a:rPr>
              <a:t>A Few Tips For Buyers</a:t>
            </a:r>
          </a:p>
          <a:p>
            <a:pPr lvl="0" rtl="0">
              <a:spcBef>
                <a:spcPts val="0"/>
              </a:spcBef>
              <a:buClr>
                <a:schemeClr val="dk1"/>
              </a:buClr>
              <a:buSzPct val="100000"/>
              <a:buFont typeface="Arial"/>
              <a:buNone/>
            </a:pPr>
            <a:r>
              <a:rPr lang="en" sz="1100" dirty="0">
                <a:solidFill>
                  <a:schemeClr val="dk1"/>
                </a:solidFill>
              </a:rPr>
              <a:t> </a:t>
            </a:r>
          </a:p>
          <a:p>
            <a:pPr lvl="0" rtl="0">
              <a:spcBef>
                <a:spcPts val="0"/>
              </a:spcBef>
              <a:buNone/>
            </a:pPr>
            <a:r>
              <a:rPr lang="en" sz="1100" dirty="0">
                <a:solidFill>
                  <a:schemeClr val="dk1"/>
                </a:solidFill>
              </a:rPr>
              <a:t> </a:t>
            </a:r>
          </a:p>
          <a:p>
            <a:pPr lvl="0" rtl="0">
              <a:spcBef>
                <a:spcPts val="0"/>
              </a:spcBef>
              <a:buNone/>
            </a:pPr>
            <a:endParaRPr sz="2400" dirty="0">
              <a:solidFill>
                <a:srgbClr val="A6A6A6"/>
              </a:solidFill>
            </a:endParaRPr>
          </a:p>
        </p:txBody>
      </p:sp>
      <p:pic>
        <p:nvPicPr>
          <p:cNvPr id="175" name="Shape 175"/>
          <p:cNvPicPr preferRelativeResize="0"/>
          <p:nvPr/>
        </p:nvPicPr>
        <p:blipFill>
          <a:blip r:embed="rId4">
            <a:alphaModFix/>
          </a:blip>
          <a:stretch>
            <a:fillRect/>
          </a:stretch>
        </p:blipFill>
        <p:spPr>
          <a:xfrm>
            <a:off x="3598397" y="247225"/>
            <a:ext cx="485324" cy="485324"/>
          </a:xfrm>
          <a:prstGeom prst="rect">
            <a:avLst/>
          </a:prstGeom>
          <a:noFill/>
          <a:ln>
            <a:noFill/>
          </a:ln>
        </p:spPr>
      </p:pic>
      <p:sp>
        <p:nvSpPr>
          <p:cNvPr id="176" name="Shape 176"/>
          <p:cNvSpPr txBox="1"/>
          <p:nvPr/>
        </p:nvSpPr>
        <p:spPr>
          <a:xfrm>
            <a:off x="68784" y="5757048"/>
            <a:ext cx="7525052" cy="2783103"/>
          </a:xfrm>
          <a:prstGeom prst="rect">
            <a:avLst/>
          </a:prstGeom>
          <a:noFill/>
          <a:ln>
            <a:noFill/>
          </a:ln>
        </p:spPr>
        <p:txBody>
          <a:bodyPr lIns="91425" tIns="91425" rIns="91425" bIns="91425" anchor="t" anchorCtr="0">
            <a:noAutofit/>
          </a:bodyPr>
          <a:lstStyle/>
          <a:p>
            <a:pPr marL="158750" lvl="0" rtl="0">
              <a:spcBef>
                <a:spcPts val="0"/>
              </a:spcBef>
              <a:spcAft>
                <a:spcPts val="1000"/>
              </a:spcAft>
              <a:buClr>
                <a:schemeClr val="dk2"/>
              </a:buClr>
              <a:buSzPct val="100000"/>
            </a:pPr>
            <a:r>
              <a:rPr lang="en" sz="1600" b="1" dirty="0" smtClean="0">
                <a:solidFill>
                  <a:srgbClr val="C00000"/>
                </a:solidFill>
              </a:rPr>
              <a:t>When making an offer…</a:t>
            </a:r>
          </a:p>
          <a:p>
            <a:pPr marL="457200" lvl="0" indent="-298450" rtl="0">
              <a:spcBef>
                <a:spcPts val="0"/>
              </a:spcBef>
              <a:spcAft>
                <a:spcPts val="1000"/>
              </a:spcAft>
              <a:buClr>
                <a:schemeClr val="tx2"/>
              </a:buClr>
              <a:buSzPct val="100000"/>
              <a:buFont typeface="Arial"/>
              <a:buChar char="●"/>
            </a:pPr>
            <a:r>
              <a:rPr lang="en" sz="1200" b="1" dirty="0" smtClean="0">
                <a:solidFill>
                  <a:schemeClr val="tx2"/>
                </a:solidFill>
              </a:rPr>
              <a:t>Get </a:t>
            </a:r>
            <a:r>
              <a:rPr lang="en" sz="1200" b="1" dirty="0">
                <a:solidFill>
                  <a:schemeClr val="tx2"/>
                </a:solidFill>
              </a:rPr>
              <a:t>the home inspected by a Professional Home Inspector</a:t>
            </a:r>
            <a:r>
              <a:rPr lang="en" sz="1200" b="1" dirty="0" smtClean="0">
                <a:solidFill>
                  <a:schemeClr val="tx2"/>
                </a:solidFill>
              </a:rPr>
              <a:t>.</a:t>
            </a:r>
          </a:p>
          <a:p>
            <a:pPr marL="457200" lvl="0" indent="-298450" rtl="0">
              <a:spcBef>
                <a:spcPts val="0"/>
              </a:spcBef>
              <a:spcAft>
                <a:spcPts val="1000"/>
              </a:spcAft>
              <a:buClr>
                <a:schemeClr val="tx2"/>
              </a:buClr>
              <a:buSzPct val="100000"/>
              <a:buFont typeface="Arial"/>
              <a:buChar char="●"/>
            </a:pPr>
            <a:r>
              <a:rPr lang="en" sz="1200" b="1" dirty="0" smtClean="0">
                <a:solidFill>
                  <a:schemeClr val="tx2"/>
                </a:solidFill>
              </a:rPr>
              <a:t>If you have special requirments, customize your conditions.</a:t>
            </a:r>
          </a:p>
          <a:p>
            <a:pPr marL="457200" lvl="0" indent="-298450" rtl="0">
              <a:spcBef>
                <a:spcPts val="0"/>
              </a:spcBef>
              <a:spcAft>
                <a:spcPts val="1000"/>
              </a:spcAft>
              <a:buClr>
                <a:schemeClr val="tx2"/>
              </a:buClr>
              <a:buSzPct val="100000"/>
              <a:buFont typeface="Arial"/>
              <a:buChar char="●"/>
            </a:pPr>
            <a:r>
              <a:rPr lang="en" sz="1200" b="1" dirty="0" smtClean="0">
                <a:solidFill>
                  <a:schemeClr val="tx2"/>
                </a:solidFill>
              </a:rPr>
              <a:t>Don’t dawdle, you have a limited time to work through your conditions.</a:t>
            </a:r>
            <a:endParaRPr lang="en" sz="1200" b="1" dirty="0">
              <a:solidFill>
                <a:schemeClr val="tx2"/>
              </a:solidFill>
            </a:endParaRPr>
          </a:p>
          <a:p>
            <a:pPr marL="457200" lvl="0" indent="-298450" rtl="0">
              <a:spcBef>
                <a:spcPts val="0"/>
              </a:spcBef>
              <a:spcAft>
                <a:spcPts val="1000"/>
              </a:spcAft>
              <a:buClr>
                <a:schemeClr val="tx2"/>
              </a:buClr>
              <a:buSzPct val="100000"/>
              <a:buFont typeface="Arial"/>
              <a:buChar char="●"/>
            </a:pPr>
            <a:r>
              <a:rPr lang="en" sz="1200" b="1" dirty="0">
                <a:solidFill>
                  <a:schemeClr val="tx2"/>
                </a:solidFill>
              </a:rPr>
              <a:t>If you’re renting, you may be able to buy a home and not even realize it. Get in touch with a Mortgage Representative and see if you qualify for a mortgage.</a:t>
            </a:r>
          </a:p>
          <a:p>
            <a:pPr marL="457200" lvl="0" indent="-298450" rtl="0">
              <a:spcBef>
                <a:spcPts val="0"/>
              </a:spcBef>
              <a:spcAft>
                <a:spcPts val="1000"/>
              </a:spcAft>
              <a:buClr>
                <a:schemeClr val="tx2"/>
              </a:buClr>
              <a:buSzPct val="100000"/>
              <a:buFont typeface="Arial"/>
              <a:buChar char="●"/>
            </a:pPr>
            <a:r>
              <a:rPr lang="en" sz="1200" b="1" dirty="0">
                <a:solidFill>
                  <a:schemeClr val="tx2"/>
                </a:solidFill>
              </a:rPr>
              <a:t>Get a Lawyer — usually a referral from family, friends or your Real Estate </a:t>
            </a:r>
            <a:r>
              <a:rPr lang="en" sz="1200" b="1" dirty="0" smtClean="0">
                <a:solidFill>
                  <a:schemeClr val="tx2"/>
                </a:solidFill>
              </a:rPr>
              <a:t>Sales </a:t>
            </a:r>
            <a:r>
              <a:rPr lang="en" sz="1200" b="1" dirty="0">
                <a:solidFill>
                  <a:schemeClr val="dk2"/>
                </a:solidFill>
              </a:rPr>
              <a:t>Representative</a:t>
            </a:r>
            <a:r>
              <a:rPr lang="en" sz="1200" b="1" dirty="0" smtClean="0">
                <a:solidFill>
                  <a:schemeClr val="dk2"/>
                </a:solidFill>
              </a:rPr>
              <a:t>.</a:t>
            </a:r>
          </a:p>
          <a:p>
            <a:pPr marL="158750" lvl="0" algn="ctr" rtl="0">
              <a:spcBef>
                <a:spcPts val="0"/>
              </a:spcBef>
              <a:spcAft>
                <a:spcPts val="1000"/>
              </a:spcAft>
              <a:buClr>
                <a:srgbClr val="000000"/>
              </a:buClr>
              <a:buSzPct val="100000"/>
            </a:pPr>
            <a:r>
              <a:rPr lang="en" sz="1600" b="1" i="1" u="sng" dirty="0" smtClean="0">
                <a:solidFill>
                  <a:schemeClr val="tx1"/>
                </a:solidFill>
              </a:rPr>
              <a:t>Curious about something?  ASK! ASK! ASK!</a:t>
            </a:r>
            <a:endParaRPr lang="en" sz="1600" b="1" i="1" u="sng" dirty="0">
              <a:solidFill>
                <a:schemeClr val="tx1"/>
              </a:solidFill>
            </a:endParaRPr>
          </a:p>
          <a:p>
            <a:pPr lvl="0" rtl="0">
              <a:spcBef>
                <a:spcPts val="0"/>
              </a:spcBef>
              <a:buClr>
                <a:schemeClr val="dk1"/>
              </a:buClr>
              <a:buSzPct val="100000"/>
              <a:buFont typeface="Arial"/>
              <a:buNone/>
            </a:pPr>
            <a:r>
              <a:rPr lang="en" sz="1100" dirty="0">
                <a:solidFill>
                  <a:schemeClr val="dk1"/>
                </a:solidFill>
              </a:rPr>
              <a:t> </a:t>
            </a:r>
          </a:p>
          <a:p>
            <a:pPr>
              <a:spcBef>
                <a:spcPts val="0"/>
              </a:spcBef>
              <a:buNone/>
            </a:pPr>
            <a:endParaRPr dirty="0"/>
          </a:p>
        </p:txBody>
      </p:sp>
      <p:sp>
        <p:nvSpPr>
          <p:cNvPr id="5" name="TextBox 4"/>
          <p:cNvSpPr txBox="1"/>
          <p:nvPr/>
        </p:nvSpPr>
        <p:spPr>
          <a:xfrm>
            <a:off x="4083721" y="8733174"/>
            <a:ext cx="2883137" cy="738664"/>
          </a:xfrm>
          <a:prstGeom prst="rect">
            <a:avLst/>
          </a:prstGeom>
          <a:solidFill>
            <a:schemeClr val="lt1"/>
          </a:solidFill>
          <a:scene3d>
            <a:camera prst="orthographicFront"/>
            <a:lightRig rig="threePt" dir="t"/>
          </a:scene3d>
          <a:sp3d extrusionH="76200" prstMaterial="matte">
            <a:bevelT w="127000"/>
            <a:bevelB w="95250"/>
            <a:extrusionClr>
              <a:schemeClr val="tx1"/>
            </a:extrusionClr>
          </a:sp3d>
        </p:spPr>
        <p:txBody>
          <a:bodyPr wrap="square" rtlCol="0">
            <a:spAutoFit/>
          </a:bodyPr>
          <a:lstStyle/>
          <a:p>
            <a:pPr algn="r"/>
            <a:r>
              <a:rPr lang="en-CA" b="1" dirty="0" smtClean="0">
                <a:solidFill>
                  <a:schemeClr val="tx1"/>
                </a:solidFill>
              </a:rPr>
              <a:t>530 Main St, Winchester</a:t>
            </a:r>
          </a:p>
          <a:p>
            <a:pPr algn="r"/>
            <a:r>
              <a:rPr lang="en-CA" b="1" dirty="0" smtClean="0">
                <a:solidFill>
                  <a:schemeClr val="tx1"/>
                </a:solidFill>
              </a:rPr>
              <a:t>Office: (613) 774-4253</a:t>
            </a:r>
          </a:p>
          <a:p>
            <a:pPr algn="r"/>
            <a:r>
              <a:rPr lang="en-CA" b="1" dirty="0" smtClean="0">
                <a:solidFill>
                  <a:schemeClr val="tx1"/>
                </a:solidFill>
              </a:rPr>
              <a:t>www.oldford.ca</a:t>
            </a:r>
            <a:endParaRPr lang="en-CA" b="1" dirty="0">
              <a:solidFill>
                <a:schemeClr val="tx1"/>
              </a:solidFill>
            </a:endParaRPr>
          </a:p>
        </p:txBody>
      </p:sp>
      <p:sp>
        <p:nvSpPr>
          <p:cNvPr id="2" name="TextBox 1"/>
          <p:cNvSpPr txBox="1"/>
          <p:nvPr/>
        </p:nvSpPr>
        <p:spPr>
          <a:xfrm>
            <a:off x="68784" y="1084380"/>
            <a:ext cx="7059226" cy="2769989"/>
          </a:xfrm>
          <a:prstGeom prst="rect">
            <a:avLst/>
          </a:prstGeom>
          <a:noFill/>
        </p:spPr>
        <p:txBody>
          <a:bodyPr wrap="square" rtlCol="0">
            <a:spAutoFit/>
          </a:bodyPr>
          <a:lstStyle/>
          <a:p>
            <a:pPr marL="158750" lvl="0">
              <a:spcAft>
                <a:spcPts val="1000"/>
              </a:spcAft>
              <a:buClr>
                <a:srgbClr val="000000"/>
              </a:buClr>
              <a:buSzPct val="100000"/>
            </a:pPr>
            <a:r>
              <a:rPr lang="en" sz="1600" b="1" dirty="0" smtClean="0">
                <a:solidFill>
                  <a:srgbClr val="C00000"/>
                </a:solidFill>
              </a:rPr>
              <a:t>In the Beginning…</a:t>
            </a:r>
          </a:p>
          <a:p>
            <a:pPr marL="457200" lvl="0" indent="-298450">
              <a:spcAft>
                <a:spcPts val="1000"/>
              </a:spcAft>
              <a:buClr>
                <a:schemeClr val="tx2"/>
              </a:buClr>
              <a:buSzPct val="100000"/>
              <a:buFont typeface="Arial"/>
              <a:buChar char="●"/>
            </a:pPr>
            <a:r>
              <a:rPr lang="en" sz="1200" b="1" dirty="0" smtClean="0">
                <a:solidFill>
                  <a:schemeClr val="dk2"/>
                </a:solidFill>
              </a:rPr>
              <a:t>Choose </a:t>
            </a:r>
            <a:r>
              <a:rPr lang="en" sz="1200" b="1" dirty="0">
                <a:solidFill>
                  <a:schemeClr val="dk2"/>
                </a:solidFill>
              </a:rPr>
              <a:t>a Realtor you are comfortable with, someone who is honest, trustworthy and understands your needs and wants</a:t>
            </a:r>
            <a:r>
              <a:rPr lang="en" sz="1200" b="1" dirty="0" smtClean="0">
                <a:solidFill>
                  <a:schemeClr val="dk2"/>
                </a:solidFill>
              </a:rPr>
              <a:t>.  A good relationship can help ensure good service. </a:t>
            </a:r>
            <a:endParaRPr lang="en" sz="1200" b="1" dirty="0">
              <a:solidFill>
                <a:schemeClr val="dk2"/>
              </a:solidFill>
            </a:endParaRPr>
          </a:p>
          <a:p>
            <a:pPr marL="457200" lvl="0" indent="-298450">
              <a:spcAft>
                <a:spcPts val="1000"/>
              </a:spcAft>
              <a:buClr>
                <a:schemeClr val="tx2"/>
              </a:buClr>
              <a:buSzPct val="100000"/>
              <a:buFont typeface="Arial"/>
              <a:buChar char="●"/>
            </a:pPr>
            <a:r>
              <a:rPr lang="en" sz="1200" b="1" dirty="0">
                <a:solidFill>
                  <a:schemeClr val="dk2"/>
                </a:solidFill>
              </a:rPr>
              <a:t>Before you look, you should decide your needs and wants. Get your Realtor’s advice. </a:t>
            </a:r>
          </a:p>
          <a:p>
            <a:pPr marL="457200" indent="-298450">
              <a:spcAft>
                <a:spcPts val="1000"/>
              </a:spcAft>
              <a:buClr>
                <a:schemeClr val="tx2"/>
              </a:buClr>
              <a:buSzPct val="100000"/>
              <a:buFont typeface="Arial"/>
              <a:buChar char="●"/>
            </a:pPr>
            <a:r>
              <a:rPr lang="en" sz="1200" b="1" dirty="0">
                <a:solidFill>
                  <a:schemeClr val="dk2"/>
                </a:solidFill>
              </a:rPr>
              <a:t>Get Pre-Approved for a mortgage.  Know how much you can afford. </a:t>
            </a:r>
            <a:endParaRPr lang="en" sz="1200" b="1" dirty="0" smtClean="0">
              <a:solidFill>
                <a:schemeClr val="dk2"/>
              </a:solidFill>
            </a:endParaRPr>
          </a:p>
          <a:p>
            <a:pPr marL="457200" indent="-298450">
              <a:spcAft>
                <a:spcPts val="1000"/>
              </a:spcAft>
              <a:buClr>
                <a:schemeClr val="tx2"/>
              </a:buClr>
              <a:buSzPct val="100000"/>
              <a:buFont typeface="Arial"/>
              <a:buChar char="●"/>
            </a:pPr>
            <a:r>
              <a:rPr lang="en" sz="1200" b="1" dirty="0" smtClean="0">
                <a:solidFill>
                  <a:schemeClr val="dk2"/>
                </a:solidFill>
              </a:rPr>
              <a:t>Before </a:t>
            </a:r>
            <a:r>
              <a:rPr lang="en" sz="1200" b="1" dirty="0">
                <a:solidFill>
                  <a:schemeClr val="dk2"/>
                </a:solidFill>
              </a:rPr>
              <a:t>you look, get your documentation ready for your Mortgage: T4’s, Letter of Employment, Proof of Down Payment </a:t>
            </a:r>
            <a:r>
              <a:rPr lang="en" sz="1200" b="1" i="1" dirty="0">
                <a:solidFill>
                  <a:srgbClr val="D0322C"/>
                </a:solidFill>
              </a:rPr>
              <a:t>(your Mortgage Representative will let you  know what you need).</a:t>
            </a:r>
          </a:p>
          <a:p>
            <a:pPr marL="457200" lvl="0" indent="-298450">
              <a:spcAft>
                <a:spcPts val="1000"/>
              </a:spcAft>
              <a:buClr>
                <a:srgbClr val="000000"/>
              </a:buClr>
              <a:buSzPct val="100000"/>
              <a:buFont typeface="Arial"/>
              <a:buChar char="●"/>
            </a:pPr>
            <a:endParaRPr lang="en" sz="1200" b="1" dirty="0" smtClean="0">
              <a:solidFill>
                <a:schemeClr val="dk2"/>
              </a:solidFill>
            </a:endParaRPr>
          </a:p>
          <a:p>
            <a:pPr marL="457200" lvl="0" indent="-298450">
              <a:spcAft>
                <a:spcPts val="1000"/>
              </a:spcAft>
              <a:buClr>
                <a:srgbClr val="000000"/>
              </a:buClr>
              <a:buSzPct val="100000"/>
              <a:buFont typeface="Arial"/>
              <a:buChar char="●"/>
            </a:pPr>
            <a:endParaRPr lang="en" sz="1200" b="1" dirty="0">
              <a:solidFill>
                <a:schemeClr val="dk2"/>
              </a:solidFill>
            </a:endParaRPr>
          </a:p>
        </p:txBody>
      </p:sp>
      <p:sp>
        <p:nvSpPr>
          <p:cNvPr id="3" name="TextBox 2"/>
          <p:cNvSpPr txBox="1"/>
          <p:nvPr/>
        </p:nvSpPr>
        <p:spPr>
          <a:xfrm>
            <a:off x="68784" y="3246500"/>
            <a:ext cx="7059226" cy="2457083"/>
          </a:xfrm>
          <a:prstGeom prst="rect">
            <a:avLst/>
          </a:prstGeom>
          <a:noFill/>
        </p:spPr>
        <p:txBody>
          <a:bodyPr wrap="square" rtlCol="0">
            <a:spAutoFit/>
          </a:bodyPr>
          <a:lstStyle/>
          <a:p>
            <a:pPr marL="158750" lvl="0">
              <a:spcAft>
                <a:spcPts val="1000"/>
              </a:spcAft>
              <a:buClr>
                <a:srgbClr val="000000"/>
              </a:buClr>
              <a:buSzPct val="100000"/>
            </a:pPr>
            <a:r>
              <a:rPr lang="en" sz="1600" b="1" dirty="0" smtClean="0">
                <a:solidFill>
                  <a:srgbClr val="C00000"/>
                </a:solidFill>
              </a:rPr>
              <a:t>While you are looking…</a:t>
            </a:r>
          </a:p>
          <a:p>
            <a:pPr marL="457200" lvl="0" indent="-298450">
              <a:spcAft>
                <a:spcPts val="1000"/>
              </a:spcAft>
              <a:buClr>
                <a:schemeClr val="tx2"/>
              </a:buClr>
              <a:buSzPct val="100000"/>
              <a:buFont typeface="Arial"/>
              <a:buChar char="●"/>
            </a:pPr>
            <a:r>
              <a:rPr lang="en" sz="1200" b="1" dirty="0" smtClean="0">
                <a:solidFill>
                  <a:schemeClr val="dk2"/>
                </a:solidFill>
              </a:rPr>
              <a:t>Stick </a:t>
            </a:r>
            <a:r>
              <a:rPr lang="en" sz="1200" b="1" dirty="0">
                <a:solidFill>
                  <a:schemeClr val="dk2"/>
                </a:solidFill>
              </a:rPr>
              <a:t>to your budget. “You still want to go out for dinner and a movie sometime.” </a:t>
            </a:r>
          </a:p>
          <a:p>
            <a:pPr marL="457200" lvl="0" indent="-298450">
              <a:spcAft>
                <a:spcPts val="1000"/>
              </a:spcAft>
              <a:buClr>
                <a:schemeClr val="tx2"/>
              </a:buClr>
              <a:buSzPct val="100000"/>
              <a:buFont typeface="Arial"/>
              <a:buChar char="●"/>
            </a:pPr>
            <a:r>
              <a:rPr lang="en" sz="1200" b="1" dirty="0" smtClean="0">
                <a:solidFill>
                  <a:schemeClr val="dk2"/>
                </a:solidFill>
              </a:rPr>
              <a:t>Make </a:t>
            </a:r>
            <a:r>
              <a:rPr lang="en" sz="1200" b="1" dirty="0">
                <a:solidFill>
                  <a:schemeClr val="dk2"/>
                </a:solidFill>
              </a:rPr>
              <a:t>sure you know how much the home is worth, to avoid paying too much</a:t>
            </a:r>
            <a:r>
              <a:rPr lang="en" sz="1200" b="1" dirty="0" smtClean="0">
                <a:solidFill>
                  <a:schemeClr val="dk2"/>
                </a:solidFill>
              </a:rPr>
              <a:t>.</a:t>
            </a:r>
            <a:endParaRPr lang="en" sz="1200" b="1" dirty="0">
              <a:solidFill>
                <a:schemeClr val="dk2"/>
              </a:solidFill>
            </a:endParaRPr>
          </a:p>
          <a:p>
            <a:pPr marL="457200" lvl="0" indent="-298450">
              <a:spcAft>
                <a:spcPts val="1000"/>
              </a:spcAft>
              <a:buClr>
                <a:schemeClr val="tx2"/>
              </a:buClr>
              <a:buSzPct val="100000"/>
              <a:buFont typeface="Arial"/>
              <a:buChar char="●"/>
            </a:pPr>
            <a:r>
              <a:rPr lang="en" sz="1200" b="1" dirty="0">
                <a:solidFill>
                  <a:schemeClr val="dk2"/>
                </a:solidFill>
              </a:rPr>
              <a:t>Don’t be overwhelmed by the owner’s décor or furniture. Imagine your own furniture there.</a:t>
            </a:r>
          </a:p>
          <a:p>
            <a:pPr marL="457200" lvl="0" indent="-298450">
              <a:spcAft>
                <a:spcPts val="1000"/>
              </a:spcAft>
              <a:buClr>
                <a:schemeClr val="tx2"/>
              </a:buClr>
              <a:buSzPct val="100000"/>
              <a:buFont typeface="Arial"/>
              <a:buChar char="●"/>
            </a:pPr>
            <a:r>
              <a:rPr lang="en" sz="1200" b="1" dirty="0">
                <a:solidFill>
                  <a:schemeClr val="dk2"/>
                </a:solidFill>
              </a:rPr>
              <a:t>Look at the features of a home, even if it needs a coat of paint, it may still suit your needs.</a:t>
            </a:r>
          </a:p>
          <a:p>
            <a:pPr marL="457200" lvl="0" indent="-298450">
              <a:spcAft>
                <a:spcPts val="1000"/>
              </a:spcAft>
              <a:buClr>
                <a:schemeClr val="tx2"/>
              </a:buClr>
              <a:buSzPct val="100000"/>
              <a:buFont typeface="Arial"/>
              <a:buChar char="●"/>
            </a:pPr>
            <a:r>
              <a:rPr lang="en" sz="1200" b="1" dirty="0">
                <a:solidFill>
                  <a:schemeClr val="dk2"/>
                </a:solidFill>
              </a:rPr>
              <a:t>Location! Location! </a:t>
            </a:r>
            <a:r>
              <a:rPr lang="en" sz="1200" b="1" dirty="0" smtClean="0">
                <a:solidFill>
                  <a:schemeClr val="dk2"/>
                </a:solidFill>
              </a:rPr>
              <a:t>Location!  Decide </a:t>
            </a:r>
            <a:r>
              <a:rPr lang="en" sz="1200" b="1" dirty="0">
                <a:solidFill>
                  <a:schemeClr val="dk2"/>
                </a:solidFill>
              </a:rPr>
              <a:t>what area you want to live </a:t>
            </a:r>
            <a:r>
              <a:rPr lang="en" sz="1200" b="1" dirty="0" smtClean="0">
                <a:solidFill>
                  <a:schemeClr val="dk2"/>
                </a:solidFill>
              </a:rPr>
              <a:t>in.  Decide if </a:t>
            </a:r>
            <a:r>
              <a:rPr lang="en" sz="1200" b="1" dirty="0">
                <a:solidFill>
                  <a:schemeClr val="dk2"/>
                </a:solidFill>
              </a:rPr>
              <a:t>you want to be close to work, school, buses, etc.</a:t>
            </a: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35"/>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2396"/>
          <a:stretch/>
        </p:blipFill>
        <p:spPr>
          <a:xfrm>
            <a:off x="4505456" y="6433774"/>
            <a:ext cx="2857500" cy="1310052"/>
          </a:xfrm>
          <a:prstGeom prst="rect">
            <a:avLst/>
          </a:prstGeom>
        </p:spPr>
      </p:pic>
      <p:sp>
        <p:nvSpPr>
          <p:cNvPr id="37" name="Shape 37"/>
          <p:cNvSpPr txBox="1">
            <a:spLocks noGrp="1"/>
          </p:cNvSpPr>
          <p:nvPr>
            <p:ph type="body" idx="1"/>
          </p:nvPr>
        </p:nvSpPr>
        <p:spPr>
          <a:xfrm>
            <a:off x="272156" y="577040"/>
            <a:ext cx="7175100" cy="910499"/>
          </a:xfrm>
          <a:prstGeom prst="rect">
            <a:avLst/>
          </a:prstGeom>
        </p:spPr>
        <p:txBody>
          <a:bodyPr lIns="91425" tIns="91425" rIns="91425" bIns="91425" anchor="ctr" anchorCtr="0">
            <a:noAutofit/>
          </a:bodyPr>
          <a:lstStyle/>
          <a:p>
            <a:pPr lvl="0" rtl="0">
              <a:spcBef>
                <a:spcPts val="0"/>
              </a:spcBef>
              <a:buClr>
                <a:schemeClr val="dk1"/>
              </a:buClr>
              <a:buSzPct val="45833"/>
              <a:buFont typeface="Arial"/>
              <a:buNone/>
            </a:pPr>
            <a:r>
              <a:rPr lang="en" sz="2400" dirty="0">
                <a:solidFill>
                  <a:srgbClr val="A6A6A6"/>
                </a:solidFill>
              </a:rPr>
              <a:t>STEP 1 |  </a:t>
            </a:r>
            <a:r>
              <a:rPr lang="en" sz="2400" dirty="0">
                <a:solidFill>
                  <a:srgbClr val="D0322C"/>
                </a:solidFill>
              </a:rPr>
              <a:t>Mortgage Pre-Approval</a:t>
            </a:r>
          </a:p>
          <a:p>
            <a:pPr lvl="0" rtl="0">
              <a:spcBef>
                <a:spcPts val="0"/>
              </a:spcBef>
              <a:buClr>
                <a:schemeClr val="dk1"/>
              </a:buClr>
              <a:buSzPct val="100000"/>
              <a:buFont typeface="Arial"/>
              <a:buNone/>
            </a:pPr>
            <a:r>
              <a:rPr lang="en" sz="1100" dirty="0">
                <a:solidFill>
                  <a:schemeClr val="dk1"/>
                </a:solidFill>
              </a:rPr>
              <a:t> </a:t>
            </a:r>
          </a:p>
          <a:p>
            <a:pPr lvl="0" rtl="0">
              <a:spcBef>
                <a:spcPts val="0"/>
              </a:spcBef>
              <a:buNone/>
            </a:pPr>
            <a:endParaRPr sz="2400" dirty="0">
              <a:solidFill>
                <a:srgbClr val="D0322C"/>
              </a:solidFill>
            </a:endParaRPr>
          </a:p>
          <a:p>
            <a:pPr lvl="0" rtl="0">
              <a:spcBef>
                <a:spcPts val="0"/>
              </a:spcBef>
              <a:buNone/>
            </a:pPr>
            <a:endParaRPr dirty="0"/>
          </a:p>
        </p:txBody>
      </p:sp>
      <p:sp>
        <p:nvSpPr>
          <p:cNvPr id="38" name="Shape 38"/>
          <p:cNvSpPr txBox="1"/>
          <p:nvPr/>
        </p:nvSpPr>
        <p:spPr>
          <a:xfrm>
            <a:off x="356456" y="1545736"/>
            <a:ext cx="7006500" cy="5387099"/>
          </a:xfrm>
          <a:prstGeom prst="rect">
            <a:avLst/>
          </a:prstGeom>
          <a:noFill/>
          <a:ln>
            <a:noFill/>
          </a:ln>
        </p:spPr>
        <p:txBody>
          <a:bodyPr lIns="91425" tIns="91425" rIns="91425" bIns="91425" anchor="t" anchorCtr="0">
            <a:noAutofit/>
          </a:bodyPr>
          <a:lstStyle/>
          <a:p>
            <a:pPr lvl="0" rtl="0">
              <a:spcBef>
                <a:spcPts val="0"/>
              </a:spcBef>
              <a:buClr>
                <a:schemeClr val="dk1"/>
              </a:buClr>
              <a:buSzPct val="91666"/>
              <a:buFont typeface="Arial"/>
              <a:buNone/>
            </a:pPr>
            <a:r>
              <a:rPr lang="en" sz="1200" b="1" dirty="0" smtClean="0">
                <a:solidFill>
                  <a:schemeClr val="dk2"/>
                </a:solidFill>
              </a:rPr>
              <a:t>Obtain </a:t>
            </a:r>
            <a:r>
              <a:rPr lang="en" sz="1200" b="1" dirty="0">
                <a:solidFill>
                  <a:schemeClr val="dk2"/>
                </a:solidFill>
              </a:rPr>
              <a:t>a Mortgage </a:t>
            </a:r>
            <a:r>
              <a:rPr lang="en" sz="1200" b="1" dirty="0" smtClean="0">
                <a:solidFill>
                  <a:schemeClr val="dk2"/>
                </a:solidFill>
              </a:rPr>
              <a:t>Pre-Approval:</a:t>
            </a:r>
            <a:endParaRPr lang="en" sz="1200" b="1" dirty="0">
              <a:solidFill>
                <a:schemeClr val="dk2"/>
              </a:solidFill>
            </a:endParaRPr>
          </a:p>
          <a:p>
            <a:pPr lvl="0" rtl="0">
              <a:spcBef>
                <a:spcPts val="0"/>
              </a:spcBef>
              <a:buClr>
                <a:schemeClr val="dk1"/>
              </a:buClr>
              <a:buSzPct val="100000"/>
              <a:buFont typeface="Arial"/>
              <a:buNone/>
            </a:pPr>
            <a:r>
              <a:rPr lang="en" sz="1100" dirty="0">
                <a:solidFill>
                  <a:schemeClr val="dk1"/>
                </a:solidFill>
              </a:rPr>
              <a:t> </a:t>
            </a:r>
          </a:p>
          <a:p>
            <a:pPr lvl="0" rtl="0">
              <a:spcBef>
                <a:spcPts val="0"/>
              </a:spcBef>
              <a:buClr>
                <a:schemeClr val="dk1"/>
              </a:buClr>
              <a:buSzPct val="91666"/>
              <a:buFont typeface="Arial"/>
              <a:buNone/>
            </a:pPr>
            <a:r>
              <a:rPr lang="en" sz="1200" dirty="0">
                <a:solidFill>
                  <a:srgbClr val="CC0000"/>
                </a:solidFill>
              </a:rPr>
              <a:t>Mortgage Broker</a:t>
            </a:r>
          </a:p>
          <a:p>
            <a:pPr lvl="0" rtl="0">
              <a:spcBef>
                <a:spcPts val="0"/>
              </a:spcBef>
              <a:buClr>
                <a:schemeClr val="dk1"/>
              </a:buClr>
              <a:buSzPct val="100000"/>
              <a:buFont typeface="Arial"/>
              <a:buNone/>
            </a:pPr>
            <a:r>
              <a:rPr lang="en" sz="1100" dirty="0" smtClean="0">
                <a:solidFill>
                  <a:schemeClr val="dk2"/>
                </a:solidFill>
              </a:rPr>
              <a:t>Mortgage Brokers have the ability to compare many different types of lenders to find a mortgage that will best fit your needs.  They take all aspects of the mortgage into consideration, including the terms, conditions, and interest rates.  In most cases, they do not charge you, the buyer, a fee for this service.</a:t>
            </a:r>
          </a:p>
          <a:p>
            <a:pPr lvl="0" rtl="0">
              <a:spcBef>
                <a:spcPts val="0"/>
              </a:spcBef>
              <a:buClr>
                <a:schemeClr val="dk1"/>
              </a:buClr>
              <a:buSzPct val="100000"/>
              <a:buFont typeface="Arial"/>
              <a:buNone/>
            </a:pPr>
            <a:r>
              <a:rPr lang="en" sz="1100" dirty="0" smtClean="0">
                <a:solidFill>
                  <a:srgbClr val="CC0000"/>
                </a:solidFill>
              </a:rPr>
              <a:t> </a:t>
            </a:r>
            <a:endParaRPr lang="en" sz="1100" dirty="0">
              <a:solidFill>
                <a:srgbClr val="CC0000"/>
              </a:solidFill>
            </a:endParaRPr>
          </a:p>
          <a:p>
            <a:pPr lvl="0" rtl="0">
              <a:spcBef>
                <a:spcPts val="0"/>
              </a:spcBef>
              <a:buClr>
                <a:schemeClr val="dk1"/>
              </a:buClr>
              <a:buSzPct val="91666"/>
              <a:buFont typeface="Arial"/>
              <a:buNone/>
            </a:pPr>
            <a:r>
              <a:rPr lang="en" sz="1200" dirty="0">
                <a:solidFill>
                  <a:srgbClr val="CC0000"/>
                </a:solidFill>
              </a:rPr>
              <a:t>Financial </a:t>
            </a:r>
            <a:r>
              <a:rPr lang="en" sz="1200" dirty="0" smtClean="0">
                <a:solidFill>
                  <a:srgbClr val="CC0000"/>
                </a:solidFill>
              </a:rPr>
              <a:t>Institution</a:t>
            </a:r>
          </a:p>
          <a:p>
            <a:pPr lvl="0" rtl="0">
              <a:spcBef>
                <a:spcPts val="0"/>
              </a:spcBef>
              <a:buClr>
                <a:schemeClr val="dk1"/>
              </a:buClr>
              <a:buSzPct val="91666"/>
              <a:buFont typeface="Arial"/>
              <a:buNone/>
            </a:pPr>
            <a:r>
              <a:rPr lang="en" sz="1100" dirty="0" smtClean="0">
                <a:solidFill>
                  <a:schemeClr val="dk2"/>
                </a:solidFill>
              </a:rPr>
              <a:t>Financial Institutions offer </a:t>
            </a:r>
            <a:r>
              <a:rPr lang="en" sz="1100" dirty="0">
                <a:solidFill>
                  <a:schemeClr val="dk2"/>
                </a:solidFill>
              </a:rPr>
              <a:t>you their </a:t>
            </a:r>
            <a:r>
              <a:rPr lang="en" sz="1100" dirty="0" smtClean="0">
                <a:solidFill>
                  <a:schemeClr val="dk2"/>
                </a:solidFill>
              </a:rPr>
              <a:t>products </a:t>
            </a:r>
            <a:r>
              <a:rPr lang="en" sz="1100" dirty="0">
                <a:solidFill>
                  <a:schemeClr val="dk2"/>
                </a:solidFill>
              </a:rPr>
              <a:t>and interest rates based on their lending policies</a:t>
            </a:r>
            <a:r>
              <a:rPr lang="en" sz="1100" dirty="0" smtClean="0">
                <a:solidFill>
                  <a:schemeClr val="dk2"/>
                </a:solidFill>
              </a:rPr>
              <a:t>. Their client history with you, as well as banking product packaging may prove beneficial to your situation. </a:t>
            </a:r>
            <a:endParaRPr lang="en" sz="1100" dirty="0">
              <a:solidFill>
                <a:schemeClr val="dk2"/>
              </a:solidFill>
            </a:endParaRPr>
          </a:p>
          <a:p>
            <a:pPr lvl="0" rtl="0">
              <a:spcBef>
                <a:spcPts val="0"/>
              </a:spcBef>
              <a:buClr>
                <a:schemeClr val="dk1"/>
              </a:buClr>
              <a:buSzPct val="100000"/>
              <a:buFont typeface="Arial"/>
              <a:buNone/>
            </a:pPr>
            <a:r>
              <a:rPr lang="en" sz="1100" dirty="0">
                <a:solidFill>
                  <a:schemeClr val="dk2"/>
                </a:solidFill>
              </a:rPr>
              <a:t> </a:t>
            </a:r>
          </a:p>
          <a:p>
            <a:pPr lvl="0" rtl="0">
              <a:spcBef>
                <a:spcPts val="0"/>
              </a:spcBef>
              <a:buClr>
                <a:schemeClr val="dk1"/>
              </a:buClr>
              <a:buSzPct val="100000"/>
              <a:buFont typeface="Arial"/>
              <a:buNone/>
            </a:pPr>
            <a:r>
              <a:rPr lang="en" sz="1100" dirty="0">
                <a:solidFill>
                  <a:schemeClr val="dk2"/>
                </a:solidFill>
              </a:rPr>
              <a:t> </a:t>
            </a:r>
          </a:p>
          <a:p>
            <a:pPr lvl="0" rtl="0">
              <a:spcBef>
                <a:spcPts val="0"/>
              </a:spcBef>
              <a:buClr>
                <a:schemeClr val="dk1"/>
              </a:buClr>
              <a:buSzPct val="100000"/>
              <a:buFont typeface="Arial"/>
              <a:buNone/>
            </a:pPr>
            <a:r>
              <a:rPr lang="en" sz="1100" b="1" dirty="0">
                <a:solidFill>
                  <a:schemeClr val="dk2"/>
                </a:solidFill>
              </a:rPr>
              <a:t>                </a:t>
            </a:r>
          </a:p>
          <a:p>
            <a:pPr lvl="0" rtl="0">
              <a:spcBef>
                <a:spcPts val="0"/>
              </a:spcBef>
              <a:buClr>
                <a:schemeClr val="dk1"/>
              </a:buClr>
              <a:buSzPct val="100000"/>
              <a:buFont typeface="Arial"/>
              <a:buNone/>
            </a:pPr>
            <a:r>
              <a:rPr lang="en" sz="1100" dirty="0">
                <a:solidFill>
                  <a:schemeClr val="dk2"/>
                </a:solidFill>
              </a:rPr>
              <a:t> </a:t>
            </a:r>
          </a:p>
          <a:p>
            <a:pPr lvl="0" rtl="0">
              <a:spcBef>
                <a:spcPts val="0"/>
              </a:spcBef>
              <a:buClr>
                <a:schemeClr val="dk1"/>
              </a:buClr>
              <a:buSzPct val="91666"/>
              <a:buFont typeface="Arial"/>
              <a:buNone/>
            </a:pPr>
            <a:r>
              <a:rPr lang="en" sz="1200" dirty="0">
                <a:solidFill>
                  <a:srgbClr val="D0322C"/>
                </a:solidFill>
              </a:rPr>
              <a:t>Establish What You Can Afford</a:t>
            </a:r>
          </a:p>
          <a:p>
            <a:pPr lvl="0" rtl="0">
              <a:spcBef>
                <a:spcPts val="0"/>
              </a:spcBef>
              <a:buClr>
                <a:schemeClr val="dk1"/>
              </a:buClr>
              <a:buSzPct val="100000"/>
              <a:buFont typeface="Arial"/>
              <a:buNone/>
            </a:pPr>
            <a:r>
              <a:rPr lang="en" sz="1100" dirty="0">
                <a:solidFill>
                  <a:schemeClr val="dk2"/>
                </a:solidFill>
              </a:rPr>
              <a:t>Before you start house hunting, establish how much cash (or downpayment) is needed and how much you can afford to carry in monthly payments</a:t>
            </a:r>
            <a:r>
              <a:rPr lang="en" sz="1100" dirty="0" smtClean="0">
                <a:solidFill>
                  <a:schemeClr val="dk2"/>
                </a:solidFill>
              </a:rPr>
              <a:t>.  The downpayment needed may vary depending on property type, condition, use, etc.  </a:t>
            </a:r>
            <a:endParaRPr lang="en" sz="1100" dirty="0">
              <a:solidFill>
                <a:schemeClr val="dk2"/>
              </a:solidFill>
            </a:endParaRPr>
          </a:p>
          <a:p>
            <a:pPr lvl="0" rtl="0">
              <a:spcBef>
                <a:spcPts val="0"/>
              </a:spcBef>
              <a:buClr>
                <a:schemeClr val="dk1"/>
              </a:buClr>
              <a:buSzPct val="100000"/>
              <a:buFont typeface="Arial"/>
              <a:buNone/>
            </a:pPr>
            <a:r>
              <a:rPr lang="en" sz="1100" dirty="0">
                <a:solidFill>
                  <a:schemeClr val="dk2"/>
                </a:solidFill>
              </a:rPr>
              <a:t> </a:t>
            </a:r>
          </a:p>
          <a:p>
            <a:pPr lvl="0" rtl="0">
              <a:spcBef>
                <a:spcPts val="0"/>
              </a:spcBef>
              <a:buClr>
                <a:schemeClr val="dk1"/>
              </a:buClr>
              <a:buSzPct val="91666"/>
              <a:buFont typeface="Arial"/>
              <a:buNone/>
            </a:pPr>
            <a:r>
              <a:rPr lang="en" sz="1200" dirty="0">
                <a:solidFill>
                  <a:srgbClr val="D0322C"/>
                </a:solidFill>
              </a:rPr>
              <a:t>Hidden Costs</a:t>
            </a:r>
          </a:p>
          <a:p>
            <a:pPr lvl="0" rtl="0">
              <a:spcBef>
                <a:spcPts val="0"/>
              </a:spcBef>
              <a:buClr>
                <a:schemeClr val="dk1"/>
              </a:buClr>
              <a:buSzPct val="100000"/>
              <a:buFont typeface="Arial"/>
              <a:buNone/>
            </a:pPr>
            <a:r>
              <a:rPr lang="en" sz="1100" dirty="0">
                <a:solidFill>
                  <a:schemeClr val="dk2"/>
                </a:solidFill>
              </a:rPr>
              <a:t>Approximate costs are </a:t>
            </a:r>
            <a:r>
              <a:rPr lang="en" sz="1100" dirty="0" smtClean="0">
                <a:solidFill>
                  <a:schemeClr val="dk2"/>
                </a:solidFill>
              </a:rPr>
              <a:t>typically 2-3% </a:t>
            </a:r>
            <a:r>
              <a:rPr lang="en" sz="1100" dirty="0">
                <a:solidFill>
                  <a:schemeClr val="dk2"/>
                </a:solidFill>
              </a:rPr>
              <a:t>over and above </a:t>
            </a:r>
            <a:r>
              <a:rPr lang="en" sz="1100" dirty="0" smtClean="0">
                <a:solidFill>
                  <a:schemeClr val="dk2"/>
                </a:solidFill>
              </a:rPr>
              <a:t>the cash </a:t>
            </a:r>
            <a:r>
              <a:rPr lang="en" sz="1100" dirty="0">
                <a:solidFill>
                  <a:schemeClr val="dk2"/>
                </a:solidFill>
              </a:rPr>
              <a:t>down payment. These costs may include items such as a</a:t>
            </a:r>
            <a:r>
              <a:rPr lang="en" sz="1100" dirty="0" smtClean="0">
                <a:solidFill>
                  <a:schemeClr val="dk2"/>
                </a:solidFill>
              </a:rPr>
              <a:t> </a:t>
            </a:r>
            <a:r>
              <a:rPr lang="en" sz="1100" dirty="0">
                <a:solidFill>
                  <a:schemeClr val="dk2"/>
                </a:solidFill>
              </a:rPr>
              <a:t>Building Inspection, o</a:t>
            </a:r>
            <a:r>
              <a:rPr lang="en" sz="1100" dirty="0" smtClean="0">
                <a:solidFill>
                  <a:schemeClr val="dk2"/>
                </a:solidFill>
              </a:rPr>
              <a:t>ther house system Inspections</a:t>
            </a:r>
            <a:r>
              <a:rPr lang="en" sz="1100" dirty="0">
                <a:solidFill>
                  <a:schemeClr val="dk2"/>
                </a:solidFill>
              </a:rPr>
              <a:t>, Appraisal Fees, Mortgage Insurance, CMHC Fees, Legal Fees, </a:t>
            </a:r>
            <a:r>
              <a:rPr lang="en" sz="1100" dirty="0" smtClean="0">
                <a:solidFill>
                  <a:schemeClr val="dk2"/>
                </a:solidFill>
              </a:rPr>
              <a:t>Land Transfer </a:t>
            </a:r>
            <a:r>
              <a:rPr lang="en" sz="1100" dirty="0">
                <a:solidFill>
                  <a:schemeClr val="dk2"/>
                </a:solidFill>
              </a:rPr>
              <a:t>Tax, Title Insurance, </a:t>
            </a:r>
            <a:r>
              <a:rPr lang="en" sz="1100" dirty="0" smtClean="0">
                <a:solidFill>
                  <a:schemeClr val="dk2"/>
                </a:solidFill>
              </a:rPr>
              <a:t>Property Taxes</a:t>
            </a:r>
            <a:r>
              <a:rPr lang="en" sz="1100" dirty="0">
                <a:solidFill>
                  <a:schemeClr val="dk2"/>
                </a:solidFill>
              </a:rPr>
              <a:t>, etc.</a:t>
            </a:r>
          </a:p>
          <a:p>
            <a:pPr lvl="0" rtl="0">
              <a:spcBef>
                <a:spcPts val="0"/>
              </a:spcBef>
              <a:buClr>
                <a:schemeClr val="dk1"/>
              </a:buClr>
              <a:buSzPct val="100000"/>
              <a:buFont typeface="Arial"/>
              <a:buNone/>
            </a:pPr>
            <a:r>
              <a:rPr lang="en" sz="1100" dirty="0">
                <a:solidFill>
                  <a:schemeClr val="dk2"/>
                </a:solidFill>
              </a:rPr>
              <a:t> </a:t>
            </a:r>
          </a:p>
          <a:p>
            <a:pPr lvl="0" rtl="0">
              <a:spcBef>
                <a:spcPts val="0"/>
              </a:spcBef>
              <a:buClr>
                <a:schemeClr val="dk1"/>
              </a:buClr>
              <a:buSzPct val="91666"/>
              <a:buFont typeface="Arial"/>
              <a:buNone/>
            </a:pPr>
            <a:r>
              <a:rPr lang="en" sz="1200" dirty="0">
                <a:solidFill>
                  <a:srgbClr val="D0322C"/>
                </a:solidFill>
              </a:rPr>
              <a:t>Stay Within Your Price-range</a:t>
            </a:r>
          </a:p>
          <a:p>
            <a:pPr lvl="0" rtl="0">
              <a:spcBef>
                <a:spcPts val="0"/>
              </a:spcBef>
              <a:buClr>
                <a:schemeClr val="dk1"/>
              </a:buClr>
              <a:buSzPct val="100000"/>
              <a:buFont typeface="Arial"/>
              <a:buNone/>
            </a:pPr>
            <a:r>
              <a:rPr lang="en" sz="1100" dirty="0">
                <a:solidFill>
                  <a:schemeClr val="dk2"/>
                </a:solidFill>
              </a:rPr>
              <a:t>There is </a:t>
            </a:r>
            <a:r>
              <a:rPr lang="en" sz="1100" dirty="0" smtClean="0">
                <a:solidFill>
                  <a:schemeClr val="dk2"/>
                </a:solidFill>
              </a:rPr>
              <a:t>often no </a:t>
            </a:r>
            <a:r>
              <a:rPr lang="en" sz="1100" dirty="0">
                <a:solidFill>
                  <a:schemeClr val="dk2"/>
                </a:solidFill>
              </a:rPr>
              <a:t>point looking at homes that are out of your afforded price range. It will only </a:t>
            </a:r>
            <a:r>
              <a:rPr lang="en" sz="1100" dirty="0" smtClean="0">
                <a:solidFill>
                  <a:schemeClr val="dk2"/>
                </a:solidFill>
              </a:rPr>
              <a:t>frustrate </a:t>
            </a:r>
            <a:r>
              <a:rPr lang="en" sz="1100" dirty="0">
                <a:solidFill>
                  <a:schemeClr val="dk2"/>
                </a:solidFill>
              </a:rPr>
              <a:t>and waste your time. It also confuses </a:t>
            </a:r>
            <a:r>
              <a:rPr lang="en" sz="1100" dirty="0" smtClean="0">
                <a:solidFill>
                  <a:schemeClr val="dk2"/>
                </a:solidFill>
              </a:rPr>
              <a:t>the knowledge-building </a:t>
            </a:r>
            <a:r>
              <a:rPr lang="en" sz="1100" dirty="0">
                <a:solidFill>
                  <a:schemeClr val="dk2"/>
                </a:solidFill>
              </a:rPr>
              <a:t>process as it may interfere with you making that right decision. We need to compare apples to apples, </a:t>
            </a:r>
            <a:r>
              <a:rPr lang="en" sz="1100" i="1" dirty="0">
                <a:solidFill>
                  <a:schemeClr val="dk2"/>
                </a:solidFill>
              </a:rPr>
              <a:t>not</a:t>
            </a:r>
            <a:r>
              <a:rPr lang="en" sz="1100" dirty="0">
                <a:solidFill>
                  <a:schemeClr val="dk2"/>
                </a:solidFill>
              </a:rPr>
              <a:t> apples to oranges.</a:t>
            </a:r>
          </a:p>
          <a:p>
            <a:pPr lvl="0" rtl="0">
              <a:spcBef>
                <a:spcPts val="0"/>
              </a:spcBef>
              <a:buClr>
                <a:schemeClr val="dk1"/>
              </a:buClr>
              <a:buSzPct val="100000"/>
              <a:buFont typeface="Arial"/>
              <a:buNone/>
            </a:pPr>
            <a:r>
              <a:rPr lang="en" sz="1100" dirty="0">
                <a:solidFill>
                  <a:schemeClr val="dk2"/>
                </a:solidFill>
              </a:rPr>
              <a:t> </a:t>
            </a:r>
          </a:p>
          <a:p>
            <a:pPr lvl="0" rtl="0">
              <a:spcBef>
                <a:spcPts val="0"/>
              </a:spcBef>
              <a:buClr>
                <a:schemeClr val="dk1"/>
              </a:buClr>
              <a:buSzPct val="100000"/>
              <a:buFont typeface="Arial"/>
              <a:buNone/>
            </a:pPr>
            <a:r>
              <a:rPr lang="en" sz="1100" dirty="0">
                <a:solidFill>
                  <a:schemeClr val="dk2"/>
                </a:solidFill>
              </a:rPr>
              <a:t>Most Realtors will not show you homes unless you are pre-approved.</a:t>
            </a:r>
          </a:p>
          <a:p>
            <a:pPr lvl="0" rtl="0">
              <a:spcBef>
                <a:spcPts val="0"/>
              </a:spcBef>
              <a:buClr>
                <a:schemeClr val="dk1"/>
              </a:buClr>
              <a:buSzPct val="100000"/>
              <a:buFont typeface="Arial"/>
              <a:buNone/>
            </a:pPr>
            <a:r>
              <a:rPr lang="en" sz="1100" dirty="0">
                <a:solidFill>
                  <a:schemeClr val="dk2"/>
                </a:solidFill>
              </a:rPr>
              <a:t> </a:t>
            </a:r>
          </a:p>
          <a:p>
            <a:pPr lvl="0" rtl="0">
              <a:spcBef>
                <a:spcPts val="0"/>
              </a:spcBef>
              <a:buClr>
                <a:schemeClr val="dk1"/>
              </a:buClr>
              <a:buSzPct val="91666"/>
              <a:buFont typeface="Arial"/>
              <a:buNone/>
            </a:pPr>
            <a:r>
              <a:rPr lang="en" sz="1200" dirty="0">
                <a:solidFill>
                  <a:srgbClr val="D0322C"/>
                </a:solidFill>
              </a:rPr>
              <a:t>Documents </a:t>
            </a:r>
            <a:r>
              <a:rPr lang="en" sz="1200" dirty="0" smtClean="0">
                <a:solidFill>
                  <a:srgbClr val="D0322C"/>
                </a:solidFill>
              </a:rPr>
              <a:t>You Might Need For A </a:t>
            </a:r>
            <a:r>
              <a:rPr lang="en" sz="1200" dirty="0">
                <a:solidFill>
                  <a:srgbClr val="D0322C"/>
                </a:solidFill>
              </a:rPr>
              <a:t>Mortgage Approval</a:t>
            </a:r>
          </a:p>
          <a:p>
            <a:pPr marL="457200" lvl="0" indent="-317500" rtl="0">
              <a:lnSpc>
                <a:spcPct val="100000"/>
              </a:lnSpc>
              <a:spcBef>
                <a:spcPts val="0"/>
              </a:spcBef>
              <a:buClr>
                <a:srgbClr val="666666"/>
              </a:buClr>
              <a:buSzPct val="127272"/>
              <a:buFont typeface="Arial"/>
              <a:buChar char="●"/>
            </a:pPr>
            <a:r>
              <a:rPr lang="en" sz="1100" dirty="0">
                <a:solidFill>
                  <a:srgbClr val="666666"/>
                </a:solidFill>
              </a:rPr>
              <a:t>Notice of Assessment from previous taxation year.</a:t>
            </a:r>
          </a:p>
          <a:p>
            <a:pPr marL="457200" lvl="0" indent="-317500" rtl="0">
              <a:lnSpc>
                <a:spcPct val="100000"/>
              </a:lnSpc>
              <a:spcBef>
                <a:spcPts val="0"/>
              </a:spcBef>
              <a:buClr>
                <a:srgbClr val="666666"/>
              </a:buClr>
              <a:buSzPct val="127272"/>
              <a:buFont typeface="Arial"/>
              <a:buChar char="●"/>
            </a:pPr>
            <a:r>
              <a:rPr lang="en" sz="1100" dirty="0">
                <a:solidFill>
                  <a:srgbClr val="666666"/>
                </a:solidFill>
              </a:rPr>
              <a:t>Letter of Employment.</a:t>
            </a:r>
          </a:p>
          <a:p>
            <a:pPr marL="457200" lvl="0" indent="-317500" rtl="0">
              <a:lnSpc>
                <a:spcPct val="100000"/>
              </a:lnSpc>
              <a:spcBef>
                <a:spcPts val="0"/>
              </a:spcBef>
              <a:buClr>
                <a:srgbClr val="666666"/>
              </a:buClr>
              <a:buSzPct val="127272"/>
              <a:buFont typeface="Arial"/>
              <a:buChar char="●"/>
            </a:pPr>
            <a:r>
              <a:rPr lang="en" sz="1100" dirty="0">
                <a:solidFill>
                  <a:srgbClr val="666666"/>
                </a:solidFill>
              </a:rPr>
              <a:t>T4’s</a:t>
            </a:r>
          </a:p>
          <a:p>
            <a:pPr marL="457200" lvl="0" indent="-317500" rtl="0">
              <a:lnSpc>
                <a:spcPct val="100000"/>
              </a:lnSpc>
              <a:spcBef>
                <a:spcPts val="0"/>
              </a:spcBef>
              <a:buClr>
                <a:srgbClr val="666666"/>
              </a:buClr>
              <a:buSzPct val="127272"/>
              <a:buFont typeface="Arial"/>
              <a:buChar char="●"/>
            </a:pPr>
            <a:r>
              <a:rPr lang="en" sz="1100" dirty="0">
                <a:solidFill>
                  <a:srgbClr val="666666"/>
                </a:solidFill>
              </a:rPr>
              <a:t>Proof of Down Payment</a:t>
            </a:r>
          </a:p>
          <a:p>
            <a:pPr marL="457200" lvl="0" indent="-317500" rtl="0">
              <a:lnSpc>
                <a:spcPct val="100000"/>
              </a:lnSpc>
              <a:spcBef>
                <a:spcPts val="0"/>
              </a:spcBef>
              <a:buClr>
                <a:srgbClr val="666666"/>
              </a:buClr>
              <a:buSzPct val="127272"/>
              <a:buFont typeface="Arial"/>
              <a:buChar char="●"/>
            </a:pPr>
            <a:r>
              <a:rPr lang="en" sz="1100" dirty="0">
                <a:solidFill>
                  <a:srgbClr val="666666"/>
                </a:solidFill>
              </a:rPr>
              <a:t>Your Mortgage </a:t>
            </a:r>
            <a:r>
              <a:rPr lang="en" sz="1100" dirty="0" smtClean="0">
                <a:solidFill>
                  <a:srgbClr val="666666"/>
                </a:solidFill>
              </a:rPr>
              <a:t>Professional </a:t>
            </a:r>
            <a:r>
              <a:rPr lang="en" sz="1100" dirty="0">
                <a:solidFill>
                  <a:srgbClr val="666666"/>
                </a:solidFill>
              </a:rPr>
              <a:t>will let you know what else you might need.</a:t>
            </a:r>
          </a:p>
          <a:p>
            <a:pPr lvl="0" rtl="0">
              <a:lnSpc>
                <a:spcPct val="115000"/>
              </a:lnSpc>
              <a:spcBef>
                <a:spcPts val="0"/>
              </a:spcBef>
              <a:buClr>
                <a:schemeClr val="dk1"/>
              </a:buClr>
              <a:buSzPct val="100000"/>
              <a:buFont typeface="Arial"/>
              <a:buNone/>
            </a:pPr>
            <a:r>
              <a:rPr lang="en" sz="1100" dirty="0">
                <a:solidFill>
                  <a:srgbClr val="999999"/>
                </a:solidFill>
              </a:rPr>
              <a:t> </a:t>
            </a:r>
          </a:p>
          <a:p>
            <a:pPr lvl="0" rtl="0">
              <a:spcBef>
                <a:spcPts val="0"/>
              </a:spcBef>
              <a:buNone/>
            </a:pPr>
            <a:endParaRPr dirty="0">
              <a:solidFill>
                <a:schemeClr val="dk1"/>
              </a:solidFill>
            </a:endParaRPr>
          </a:p>
          <a:p>
            <a:pPr lvl="0" rtl="0">
              <a:spcBef>
                <a:spcPts val="0"/>
              </a:spcBef>
              <a:buNone/>
            </a:pPr>
            <a:endParaRPr dirty="0"/>
          </a:p>
        </p:txBody>
      </p:sp>
      <p:pic>
        <p:nvPicPr>
          <p:cNvPr id="39" name="Shape 39"/>
          <p:cNvPicPr preferRelativeResize="0"/>
          <p:nvPr/>
        </p:nvPicPr>
        <p:blipFill>
          <a:blip r:embed="rId4">
            <a:alphaModFix/>
          </a:blip>
          <a:stretch>
            <a:fillRect/>
          </a:stretch>
        </p:blipFill>
        <p:spPr>
          <a:xfrm>
            <a:off x="472926" y="3450150"/>
            <a:ext cx="485324" cy="485324"/>
          </a:xfrm>
          <a:prstGeom prst="rect">
            <a:avLst/>
          </a:prstGeom>
          <a:noFill/>
          <a:ln>
            <a:noFill/>
          </a:ln>
        </p:spPr>
      </p:pic>
      <p:sp>
        <p:nvSpPr>
          <p:cNvPr id="40" name="Shape 40"/>
          <p:cNvSpPr txBox="1"/>
          <p:nvPr/>
        </p:nvSpPr>
        <p:spPr>
          <a:xfrm>
            <a:off x="958250" y="3395175"/>
            <a:ext cx="3455400" cy="540299"/>
          </a:xfrm>
          <a:prstGeom prst="rect">
            <a:avLst/>
          </a:prstGeom>
          <a:noFill/>
          <a:ln>
            <a:noFill/>
          </a:ln>
        </p:spPr>
        <p:txBody>
          <a:bodyPr lIns="91425" tIns="91425" rIns="91425" bIns="91425" anchor="t" anchorCtr="0">
            <a:noAutofit/>
          </a:bodyPr>
          <a:lstStyle/>
          <a:p>
            <a:pPr>
              <a:spcBef>
                <a:spcPts val="0"/>
              </a:spcBef>
              <a:buNone/>
            </a:pPr>
            <a:r>
              <a:rPr lang="en" sz="2400" dirty="0">
                <a:latin typeface="Impact"/>
                <a:ea typeface="Impact"/>
                <a:cs typeface="Impact"/>
                <a:sym typeface="Impact"/>
              </a:rPr>
              <a:t>Tips</a:t>
            </a:r>
          </a:p>
        </p:txBody>
      </p:sp>
      <p:cxnSp>
        <p:nvCxnSpPr>
          <p:cNvPr id="41" name="Shape 41"/>
          <p:cNvCxnSpPr/>
          <p:nvPr/>
        </p:nvCxnSpPr>
        <p:spPr>
          <a:xfrm rot="10800000" flipH="1">
            <a:off x="1681698" y="3643826"/>
            <a:ext cx="5150099" cy="11100"/>
          </a:xfrm>
          <a:prstGeom prst="straightConnector1">
            <a:avLst/>
          </a:prstGeom>
          <a:noFill/>
          <a:ln w="152400" cap="flat">
            <a:solidFill>
              <a:srgbClr val="999999"/>
            </a:solidFill>
            <a:prstDash val="solid"/>
            <a:round/>
            <a:headEnd type="none" w="lg" len="lg"/>
            <a:tailEnd type="none" w="lg" len="lg"/>
          </a:ln>
        </p:spPr>
      </p:cxnSp>
      <p:pic>
        <p:nvPicPr>
          <p:cNvPr id="8" name="Picture 7"/>
          <p:cNvPicPr>
            <a:picLocks noChangeAspect="1"/>
          </p:cNvPicPr>
          <p:nvPr/>
        </p:nvPicPr>
        <p:blipFill>
          <a:blip r:embed="rId5"/>
          <a:stretch>
            <a:fillRect/>
          </a:stretch>
        </p:blipFill>
        <p:spPr>
          <a:xfrm>
            <a:off x="405474" y="8223724"/>
            <a:ext cx="2933700" cy="1495425"/>
          </a:xfrm>
          <a:prstGeom prst="rect">
            <a:avLst/>
          </a:prstGeom>
        </p:spPr>
      </p:pic>
      <p:sp>
        <p:nvSpPr>
          <p:cNvPr id="11" name="TextBox 10"/>
          <p:cNvSpPr txBox="1"/>
          <p:nvPr/>
        </p:nvSpPr>
        <p:spPr>
          <a:xfrm>
            <a:off x="4083721" y="8733174"/>
            <a:ext cx="2883137" cy="738664"/>
          </a:xfrm>
          <a:prstGeom prst="rect">
            <a:avLst/>
          </a:prstGeom>
          <a:solidFill>
            <a:schemeClr val="lt1"/>
          </a:solidFill>
          <a:scene3d>
            <a:camera prst="orthographicFront"/>
            <a:lightRig rig="threePt" dir="t"/>
          </a:scene3d>
          <a:sp3d extrusionH="76200" prstMaterial="matte">
            <a:bevelT w="127000"/>
            <a:bevelB w="95250"/>
            <a:extrusionClr>
              <a:schemeClr val="tx1"/>
            </a:extrusionClr>
          </a:sp3d>
        </p:spPr>
        <p:txBody>
          <a:bodyPr wrap="square" rtlCol="0">
            <a:spAutoFit/>
          </a:bodyPr>
          <a:lstStyle/>
          <a:p>
            <a:pPr algn="r"/>
            <a:r>
              <a:rPr lang="en-CA" b="1" dirty="0" smtClean="0">
                <a:solidFill>
                  <a:schemeClr val="tx1"/>
                </a:solidFill>
              </a:rPr>
              <a:t>530 Main St, Winchester</a:t>
            </a:r>
          </a:p>
          <a:p>
            <a:pPr algn="r"/>
            <a:r>
              <a:rPr lang="en-CA" b="1" dirty="0" smtClean="0">
                <a:solidFill>
                  <a:schemeClr val="tx1"/>
                </a:solidFill>
              </a:rPr>
              <a:t>Office: (613) 774-4253</a:t>
            </a:r>
          </a:p>
          <a:p>
            <a:pPr algn="r"/>
            <a:r>
              <a:rPr lang="en-CA" b="1" dirty="0" smtClean="0">
                <a:solidFill>
                  <a:schemeClr val="tx1"/>
                </a:solidFill>
              </a:rPr>
              <a:t>www.oldford.ca</a:t>
            </a:r>
            <a:endParaRPr lang="en-CA" b="1" dirty="0">
              <a:solidFill>
                <a:schemeClr val="tx1"/>
              </a:solidFill>
            </a:endParaRP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45"/>
        <p:cNvGrpSpPr/>
        <p:nvPr/>
      </p:nvGrpSpPr>
      <p:grpSpPr>
        <a:xfrm>
          <a:off x="0" y="0"/>
          <a:ext cx="0" cy="0"/>
          <a:chOff x="0" y="0"/>
          <a:chExt cx="0" cy="0"/>
        </a:xfrm>
      </p:grpSpPr>
      <p:sp>
        <p:nvSpPr>
          <p:cNvPr id="46" name="Shape 46"/>
          <p:cNvSpPr txBox="1"/>
          <p:nvPr/>
        </p:nvSpPr>
        <p:spPr>
          <a:xfrm>
            <a:off x="184587" y="352559"/>
            <a:ext cx="6846600" cy="1210920"/>
          </a:xfrm>
          <a:prstGeom prst="rect">
            <a:avLst/>
          </a:prstGeom>
          <a:noFill/>
          <a:ln>
            <a:noFill/>
          </a:ln>
        </p:spPr>
        <p:txBody>
          <a:bodyPr lIns="91425" tIns="91425" rIns="91425" bIns="91425" anchor="t" anchorCtr="0">
            <a:noAutofit/>
          </a:bodyPr>
          <a:lstStyle/>
          <a:p>
            <a:pPr lvl="0" rtl="0">
              <a:spcBef>
                <a:spcPts val="0"/>
              </a:spcBef>
              <a:buClr>
                <a:schemeClr val="dk1"/>
              </a:buClr>
              <a:buSzPct val="78571"/>
              <a:buFont typeface="Arial"/>
              <a:buNone/>
            </a:pPr>
            <a:r>
              <a:rPr lang="en" b="1" dirty="0">
                <a:solidFill>
                  <a:schemeClr val="dk2"/>
                </a:solidFill>
              </a:rPr>
              <a:t>HOW MUCH HOME CAN YOU AFFORD?</a:t>
            </a:r>
          </a:p>
          <a:p>
            <a:pPr lvl="0" rtl="0">
              <a:spcBef>
                <a:spcPts val="0"/>
              </a:spcBef>
              <a:buClr>
                <a:schemeClr val="dk1"/>
              </a:buClr>
              <a:buSzPct val="78571"/>
              <a:buFont typeface="Arial"/>
              <a:buNone/>
            </a:pPr>
            <a:r>
              <a:rPr lang="en" dirty="0">
                <a:solidFill>
                  <a:srgbClr val="CC0000"/>
                </a:solidFill>
              </a:rPr>
              <a:t> </a:t>
            </a:r>
          </a:p>
          <a:p>
            <a:pPr marL="228600" lvl="0" rtl="0">
              <a:lnSpc>
                <a:spcPct val="115000"/>
              </a:lnSpc>
              <a:spcBef>
                <a:spcPts val="0"/>
              </a:spcBef>
              <a:buClr>
                <a:schemeClr val="dk1"/>
              </a:buClr>
              <a:buSzPct val="91666"/>
              <a:buFont typeface="Arial"/>
              <a:buNone/>
            </a:pPr>
            <a:r>
              <a:rPr lang="en" sz="1200" dirty="0">
                <a:solidFill>
                  <a:srgbClr val="CC0000"/>
                </a:solidFill>
              </a:rPr>
              <a:t>·</a:t>
            </a:r>
            <a:r>
              <a:rPr lang="en" sz="1200" dirty="0">
                <a:solidFill>
                  <a:schemeClr val="dk1"/>
                </a:solidFill>
              </a:rPr>
              <a:t> </a:t>
            </a:r>
            <a:r>
              <a:rPr lang="en" sz="1200" dirty="0">
                <a:solidFill>
                  <a:srgbClr val="CC0000"/>
                </a:solidFill>
              </a:rPr>
              <a:t>Pre-Qualification will define the numbers</a:t>
            </a:r>
          </a:p>
          <a:p>
            <a:pPr marL="228600" lvl="0" rtl="0">
              <a:lnSpc>
                <a:spcPct val="115000"/>
              </a:lnSpc>
              <a:spcBef>
                <a:spcPts val="0"/>
              </a:spcBef>
              <a:buClr>
                <a:schemeClr val="dk1"/>
              </a:buClr>
              <a:buSzPct val="91666"/>
              <a:buFont typeface="Arial"/>
              <a:buNone/>
            </a:pPr>
            <a:r>
              <a:rPr lang="en" sz="1200" dirty="0">
                <a:solidFill>
                  <a:srgbClr val="CC0000"/>
                </a:solidFill>
              </a:rPr>
              <a:t>·</a:t>
            </a:r>
            <a:r>
              <a:rPr lang="en" sz="1200" dirty="0">
                <a:solidFill>
                  <a:schemeClr val="dk1"/>
                </a:solidFill>
              </a:rPr>
              <a:t> </a:t>
            </a:r>
            <a:r>
              <a:rPr lang="en" sz="1200" dirty="0">
                <a:solidFill>
                  <a:srgbClr val="CC0000"/>
                </a:solidFill>
              </a:rPr>
              <a:t>Pre-Approval will “Show you the money”</a:t>
            </a:r>
          </a:p>
          <a:p>
            <a:pPr lvl="0" rtl="0">
              <a:lnSpc>
                <a:spcPct val="115000"/>
              </a:lnSpc>
              <a:spcBef>
                <a:spcPts val="0"/>
              </a:spcBef>
              <a:buClr>
                <a:schemeClr val="dk1"/>
              </a:buClr>
              <a:buSzPct val="78571"/>
              <a:buFont typeface="Arial"/>
              <a:buNone/>
            </a:pPr>
            <a:r>
              <a:rPr lang="en" b="1" dirty="0">
                <a:solidFill>
                  <a:schemeClr val="dk2"/>
                </a:solidFill>
              </a:rPr>
              <a:t> </a:t>
            </a:r>
          </a:p>
          <a:p>
            <a:pPr lvl="0" rtl="0">
              <a:spcBef>
                <a:spcPts val="0"/>
              </a:spcBef>
              <a:buClr>
                <a:schemeClr val="dk1"/>
              </a:buClr>
              <a:buSzPct val="78571"/>
              <a:buFont typeface="Arial"/>
              <a:buNone/>
            </a:pPr>
            <a:r>
              <a:rPr lang="en" b="1" dirty="0">
                <a:solidFill>
                  <a:schemeClr val="dk2"/>
                </a:solidFill>
              </a:rPr>
              <a:t> </a:t>
            </a:r>
          </a:p>
          <a:p>
            <a:pPr lvl="0" rtl="0">
              <a:spcBef>
                <a:spcPts val="0"/>
              </a:spcBef>
              <a:buClr>
                <a:schemeClr val="dk1"/>
              </a:buClr>
              <a:buSzPct val="78571"/>
              <a:buFont typeface="Arial"/>
              <a:buNone/>
            </a:pPr>
            <a:r>
              <a:rPr lang="en" b="1" dirty="0">
                <a:solidFill>
                  <a:schemeClr val="dk2"/>
                </a:solidFill>
              </a:rPr>
              <a:t> </a:t>
            </a:r>
            <a:r>
              <a:rPr lang="en" b="1" dirty="0" smtClean="0">
                <a:solidFill>
                  <a:schemeClr val="dk2"/>
                </a:solidFill>
              </a:rPr>
              <a:t>NEGOTIATING </a:t>
            </a:r>
            <a:r>
              <a:rPr lang="en" b="1" dirty="0">
                <a:solidFill>
                  <a:schemeClr val="dk2"/>
                </a:solidFill>
              </a:rPr>
              <a:t>POWER</a:t>
            </a:r>
          </a:p>
          <a:p>
            <a:pPr lvl="0" rtl="0">
              <a:spcBef>
                <a:spcPts val="0"/>
              </a:spcBef>
              <a:buClr>
                <a:schemeClr val="dk1"/>
              </a:buClr>
              <a:buSzPct val="100000"/>
              <a:buFont typeface="Arial"/>
              <a:buNone/>
            </a:pPr>
            <a:r>
              <a:rPr lang="en" sz="1100" dirty="0">
                <a:solidFill>
                  <a:schemeClr val="dk1"/>
                </a:solidFill>
              </a:rPr>
              <a:t> </a:t>
            </a:r>
            <a:endParaRPr lang="en" sz="1100" dirty="0">
              <a:solidFill>
                <a:srgbClr val="999999"/>
              </a:solidFill>
            </a:endParaRPr>
          </a:p>
          <a:p>
            <a:pPr lvl="0" rtl="0">
              <a:spcBef>
                <a:spcPts val="0"/>
              </a:spcBef>
              <a:buNone/>
            </a:pPr>
            <a:endParaRPr dirty="0">
              <a:solidFill>
                <a:schemeClr val="dk1"/>
              </a:solidFill>
            </a:endParaRPr>
          </a:p>
          <a:p>
            <a:pPr lvl="0" rtl="0">
              <a:spcBef>
                <a:spcPts val="0"/>
              </a:spcBef>
              <a:buNone/>
            </a:pPr>
            <a:endParaRPr dirty="0"/>
          </a:p>
        </p:txBody>
      </p:sp>
      <p:pic>
        <p:nvPicPr>
          <p:cNvPr id="47" name="Shape 47"/>
          <p:cNvPicPr preferRelativeResize="0"/>
          <p:nvPr/>
        </p:nvPicPr>
        <p:blipFill>
          <a:blip r:embed="rId3">
            <a:alphaModFix/>
          </a:blip>
          <a:stretch>
            <a:fillRect/>
          </a:stretch>
        </p:blipFill>
        <p:spPr>
          <a:xfrm>
            <a:off x="3886986" y="361128"/>
            <a:ext cx="3469524" cy="1903835"/>
          </a:xfrm>
          <a:prstGeom prst="rect">
            <a:avLst/>
          </a:prstGeom>
          <a:noFill/>
          <a:ln>
            <a:noFill/>
          </a:ln>
        </p:spPr>
      </p:pic>
      <p:sp>
        <p:nvSpPr>
          <p:cNvPr id="2" name="TextBox 1"/>
          <p:cNvSpPr txBox="1"/>
          <p:nvPr/>
        </p:nvSpPr>
        <p:spPr>
          <a:xfrm>
            <a:off x="288435" y="4910056"/>
            <a:ext cx="7068075" cy="954107"/>
          </a:xfrm>
          <a:prstGeom prst="rect">
            <a:avLst/>
          </a:prstGeom>
          <a:noFill/>
        </p:spPr>
        <p:txBody>
          <a:bodyPr wrap="square" rtlCol="0">
            <a:spAutoFit/>
          </a:bodyPr>
          <a:lstStyle/>
          <a:p>
            <a:r>
              <a:rPr lang="en-CA" b="1" dirty="0" smtClean="0">
                <a:solidFill>
                  <a:srgbClr val="C00000"/>
                </a:solidFill>
              </a:rPr>
              <a:t>MORTGAGE CALUCATOR APPS</a:t>
            </a:r>
          </a:p>
          <a:p>
            <a:endParaRPr lang="en-CA" b="1" dirty="0" smtClean="0">
              <a:solidFill>
                <a:schemeClr val="tx1">
                  <a:lumMod val="50000"/>
                  <a:lumOff val="50000"/>
                </a:schemeClr>
              </a:solidFill>
            </a:endParaRPr>
          </a:p>
          <a:p>
            <a:r>
              <a:rPr lang="en-CA" dirty="0" smtClean="0">
                <a:solidFill>
                  <a:schemeClr val="tx1">
                    <a:lumMod val="50000"/>
                    <a:lumOff val="50000"/>
                  </a:schemeClr>
                </a:solidFill>
              </a:rPr>
              <a:t>Make your life easier! These apps can calculate the terms of a mortgage based on the amount of your choice. These are highly recommended!  </a:t>
            </a:r>
            <a:endParaRPr lang="en-CA" dirty="0">
              <a:solidFill>
                <a:schemeClr val="tx1">
                  <a:lumMod val="50000"/>
                  <a:lumOff val="50000"/>
                </a:schemeClr>
              </a:solidFill>
            </a:endParaRPr>
          </a:p>
        </p:txBody>
      </p:sp>
      <p:pic>
        <p:nvPicPr>
          <p:cNvPr id="5" name="Picture 4"/>
          <p:cNvPicPr>
            <a:picLocks noChangeAspect="1"/>
          </p:cNvPicPr>
          <p:nvPr/>
        </p:nvPicPr>
        <p:blipFill>
          <a:blip r:embed="rId4"/>
          <a:stretch>
            <a:fillRect/>
          </a:stretch>
        </p:blipFill>
        <p:spPr>
          <a:xfrm>
            <a:off x="4867276" y="6188348"/>
            <a:ext cx="1304135" cy="617676"/>
          </a:xfrm>
          <a:prstGeom prst="rect">
            <a:avLst/>
          </a:prstGeom>
        </p:spPr>
      </p:pic>
      <p:pic>
        <p:nvPicPr>
          <p:cNvPr id="6" name="Picture 5"/>
          <p:cNvPicPr>
            <a:picLocks noChangeAspect="1"/>
          </p:cNvPicPr>
          <p:nvPr/>
        </p:nvPicPr>
        <p:blipFill rotWithShape="1">
          <a:blip r:embed="rId5"/>
          <a:srcRect l="32109" b="309"/>
          <a:stretch/>
        </p:blipFill>
        <p:spPr>
          <a:xfrm>
            <a:off x="715799" y="6188348"/>
            <a:ext cx="2313048" cy="700461"/>
          </a:xfrm>
          <a:prstGeom prst="rect">
            <a:avLst/>
          </a:prstGeom>
        </p:spPr>
      </p:pic>
      <p:pic>
        <p:nvPicPr>
          <p:cNvPr id="11" name="Picture 10"/>
          <p:cNvPicPr>
            <a:picLocks noChangeAspect="1"/>
          </p:cNvPicPr>
          <p:nvPr/>
        </p:nvPicPr>
        <p:blipFill>
          <a:blip r:embed="rId6"/>
          <a:stretch>
            <a:fillRect/>
          </a:stretch>
        </p:blipFill>
        <p:spPr>
          <a:xfrm>
            <a:off x="405474" y="8223724"/>
            <a:ext cx="2933700" cy="1495425"/>
          </a:xfrm>
          <a:prstGeom prst="rect">
            <a:avLst/>
          </a:prstGeom>
        </p:spPr>
      </p:pic>
      <p:sp>
        <p:nvSpPr>
          <p:cNvPr id="12" name="TextBox 11"/>
          <p:cNvSpPr txBox="1"/>
          <p:nvPr/>
        </p:nvSpPr>
        <p:spPr>
          <a:xfrm>
            <a:off x="4083721" y="8733174"/>
            <a:ext cx="2883137" cy="738664"/>
          </a:xfrm>
          <a:prstGeom prst="rect">
            <a:avLst/>
          </a:prstGeom>
          <a:solidFill>
            <a:schemeClr val="lt1"/>
          </a:solidFill>
          <a:scene3d>
            <a:camera prst="orthographicFront"/>
            <a:lightRig rig="threePt" dir="t"/>
          </a:scene3d>
          <a:sp3d extrusionH="76200" prstMaterial="matte">
            <a:bevelT w="127000"/>
            <a:bevelB w="95250"/>
            <a:extrusionClr>
              <a:schemeClr val="tx1"/>
            </a:extrusionClr>
          </a:sp3d>
        </p:spPr>
        <p:txBody>
          <a:bodyPr wrap="square" rtlCol="0">
            <a:spAutoFit/>
          </a:bodyPr>
          <a:lstStyle/>
          <a:p>
            <a:pPr algn="r"/>
            <a:r>
              <a:rPr lang="en-CA" b="1" dirty="0" smtClean="0">
                <a:solidFill>
                  <a:schemeClr val="tx1"/>
                </a:solidFill>
              </a:rPr>
              <a:t>530 Main St, Winchester</a:t>
            </a:r>
          </a:p>
          <a:p>
            <a:pPr algn="r"/>
            <a:r>
              <a:rPr lang="en-CA" b="1" dirty="0" smtClean="0">
                <a:solidFill>
                  <a:schemeClr val="tx1"/>
                </a:solidFill>
              </a:rPr>
              <a:t>Office: (613) 774-4253</a:t>
            </a:r>
          </a:p>
          <a:p>
            <a:pPr algn="r"/>
            <a:r>
              <a:rPr lang="en-CA" b="1" dirty="0" smtClean="0">
                <a:solidFill>
                  <a:schemeClr val="tx1"/>
                </a:solidFill>
              </a:rPr>
              <a:t>www.oldford.ca</a:t>
            </a:r>
            <a:endParaRPr lang="en-CA" b="1" dirty="0">
              <a:solidFill>
                <a:schemeClr val="tx1"/>
              </a:solidFill>
            </a:endParaRPr>
          </a:p>
        </p:txBody>
      </p:sp>
      <p:sp>
        <p:nvSpPr>
          <p:cNvPr id="7" name="TextBox 6"/>
          <p:cNvSpPr txBox="1"/>
          <p:nvPr/>
        </p:nvSpPr>
        <p:spPr>
          <a:xfrm>
            <a:off x="405474" y="2550498"/>
            <a:ext cx="3271175" cy="1815882"/>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CA" b="1" dirty="0" smtClean="0">
                <a:solidFill>
                  <a:srgbClr val="C00000"/>
                </a:solidFill>
              </a:rPr>
              <a:t>Pre-Qualification</a:t>
            </a:r>
          </a:p>
          <a:p>
            <a:pPr algn="ctr"/>
            <a:endParaRPr lang="en-CA" dirty="0" smtClean="0"/>
          </a:p>
          <a:p>
            <a:pPr algn="ctr"/>
            <a:r>
              <a:rPr lang="en-CA" sz="1200" dirty="0" smtClean="0">
                <a:solidFill>
                  <a:schemeClr val="bg2"/>
                </a:solidFill>
              </a:rPr>
              <a:t>Pre-Qualification establishes how much you could possibly borrow, based on a balance of how much you earn versus how much you owe. This is not a guaranteed mortgage approval.</a:t>
            </a:r>
            <a:endParaRPr lang="en-CA" sz="1200" dirty="0">
              <a:solidFill>
                <a:schemeClr val="bg2"/>
              </a:solidFill>
            </a:endParaRPr>
          </a:p>
          <a:p>
            <a:pPr algn="ctr"/>
            <a:endParaRPr lang="en-CA" sz="1200" dirty="0" smtClean="0">
              <a:solidFill>
                <a:schemeClr val="bg2"/>
              </a:solidFill>
            </a:endParaRPr>
          </a:p>
          <a:p>
            <a:pPr algn="ctr"/>
            <a:endParaRPr lang="en-CA" sz="1200" dirty="0">
              <a:solidFill>
                <a:schemeClr val="bg2"/>
              </a:solidFill>
            </a:endParaRPr>
          </a:p>
        </p:txBody>
      </p:sp>
      <p:sp>
        <p:nvSpPr>
          <p:cNvPr id="8" name="TextBox 7"/>
          <p:cNvSpPr txBox="1"/>
          <p:nvPr/>
        </p:nvSpPr>
        <p:spPr>
          <a:xfrm>
            <a:off x="4305300" y="2550498"/>
            <a:ext cx="2905125" cy="1815882"/>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CA" b="1" dirty="0" smtClean="0">
                <a:solidFill>
                  <a:srgbClr val="C00000"/>
                </a:solidFill>
              </a:rPr>
              <a:t>Pre-Approval</a:t>
            </a:r>
          </a:p>
          <a:p>
            <a:endParaRPr lang="en-CA" dirty="0"/>
          </a:p>
          <a:p>
            <a:pPr algn="ctr"/>
            <a:r>
              <a:rPr lang="en-CA" sz="1200" dirty="0" smtClean="0">
                <a:solidFill>
                  <a:schemeClr val="bg2"/>
                </a:solidFill>
              </a:rPr>
              <a:t>Pre-Approval can give you a firm amount of how much the lender is willing to lend you. </a:t>
            </a:r>
            <a:r>
              <a:rPr lang="en-CA" sz="1200" b="1" dirty="0" smtClean="0">
                <a:solidFill>
                  <a:schemeClr val="bg2"/>
                </a:solidFill>
              </a:rPr>
              <a:t>It may help your offer look more appealing to the seller.</a:t>
            </a:r>
            <a:r>
              <a:rPr lang="en-CA" sz="1200" dirty="0" smtClean="0">
                <a:solidFill>
                  <a:schemeClr val="bg2"/>
                </a:solidFill>
              </a:rPr>
              <a:t>  However, this pre-approved amount may vary depending on the property you are buying.  </a:t>
            </a:r>
            <a:endParaRPr lang="en-CA" sz="1200" dirty="0">
              <a:solidFill>
                <a:schemeClr val="bg2"/>
              </a:solidFill>
            </a:endParaRPr>
          </a:p>
        </p:txBody>
      </p:sp>
      <p:sp>
        <p:nvSpPr>
          <p:cNvPr id="9" name="TextBox 8"/>
          <p:cNvSpPr txBox="1"/>
          <p:nvPr/>
        </p:nvSpPr>
        <p:spPr>
          <a:xfrm>
            <a:off x="3676649" y="3304550"/>
            <a:ext cx="628651" cy="33855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CA" sz="1600" b="1" dirty="0" smtClean="0"/>
              <a:t>VS</a:t>
            </a:r>
            <a:endParaRPr lang="en-CA" sz="1600" b="1" dirty="0"/>
          </a:p>
        </p:txBody>
      </p:sp>
      <p:sp>
        <p:nvSpPr>
          <p:cNvPr id="10" name="TextBox 9"/>
          <p:cNvSpPr txBox="1"/>
          <p:nvPr/>
        </p:nvSpPr>
        <p:spPr>
          <a:xfrm>
            <a:off x="514617" y="6932207"/>
            <a:ext cx="2715413" cy="261610"/>
          </a:xfrm>
          <a:prstGeom prst="rect">
            <a:avLst/>
          </a:prstGeom>
          <a:noFill/>
        </p:spPr>
        <p:txBody>
          <a:bodyPr wrap="square" rtlCol="0">
            <a:spAutoFit/>
          </a:bodyPr>
          <a:lstStyle/>
          <a:p>
            <a:pPr algn="ctr"/>
            <a:r>
              <a:rPr lang="en-CA" sz="1100" dirty="0" err="1">
                <a:solidFill>
                  <a:srgbClr val="C00000"/>
                </a:solidFill>
              </a:rPr>
              <a:t>Genworth</a:t>
            </a:r>
            <a:r>
              <a:rPr lang="en-CA" sz="1100" dirty="0">
                <a:solidFill>
                  <a:srgbClr val="C00000"/>
                </a:solidFill>
              </a:rPr>
              <a:t> </a:t>
            </a:r>
            <a:r>
              <a:rPr lang="en-CA" sz="1100" dirty="0" smtClean="0">
                <a:solidFill>
                  <a:srgbClr val="C00000"/>
                </a:solidFill>
              </a:rPr>
              <a:t>Financial </a:t>
            </a:r>
            <a:r>
              <a:rPr lang="en-CA" sz="1100" dirty="0">
                <a:solidFill>
                  <a:srgbClr val="C00000"/>
                </a:solidFill>
              </a:rPr>
              <a:t>Mortgage Planning </a:t>
            </a:r>
            <a:endParaRPr lang="en-CA" sz="1100" dirty="0"/>
          </a:p>
        </p:txBody>
      </p:sp>
      <p:sp>
        <p:nvSpPr>
          <p:cNvPr id="13" name="TextBox 12"/>
          <p:cNvSpPr txBox="1"/>
          <p:nvPr/>
        </p:nvSpPr>
        <p:spPr>
          <a:xfrm>
            <a:off x="4305300" y="6932207"/>
            <a:ext cx="2428089" cy="430887"/>
          </a:xfrm>
          <a:prstGeom prst="rect">
            <a:avLst/>
          </a:prstGeom>
          <a:noFill/>
        </p:spPr>
        <p:txBody>
          <a:bodyPr wrap="square" rtlCol="0">
            <a:spAutoFit/>
          </a:bodyPr>
          <a:lstStyle/>
          <a:p>
            <a:pPr algn="ctr"/>
            <a:r>
              <a:rPr lang="en-CA" sz="1100" dirty="0">
                <a:solidFill>
                  <a:srgbClr val="C00000"/>
                </a:solidFill>
              </a:rPr>
              <a:t>Mortgage </a:t>
            </a:r>
            <a:r>
              <a:rPr lang="en-CA" sz="1100" dirty="0" smtClean="0">
                <a:solidFill>
                  <a:srgbClr val="C00000"/>
                </a:solidFill>
              </a:rPr>
              <a:t>Brokers Ottawa </a:t>
            </a:r>
            <a:r>
              <a:rPr lang="en-CA" sz="1100" dirty="0">
                <a:solidFill>
                  <a:srgbClr val="C00000"/>
                </a:solidFill>
              </a:rPr>
              <a:t>– Mobil </a:t>
            </a:r>
            <a:r>
              <a:rPr lang="en-CA" sz="1100" dirty="0" smtClean="0">
                <a:solidFill>
                  <a:srgbClr val="C00000"/>
                </a:solidFill>
              </a:rPr>
              <a:t>Mortgage Calculator</a:t>
            </a:r>
            <a:r>
              <a:rPr lang="en-CA" sz="1100" dirty="0" smtClean="0"/>
              <a:t> </a:t>
            </a:r>
            <a:endParaRPr lang="en-CA" sz="1100" dirty="0"/>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53"/>
        <p:cNvGrpSpPr/>
        <p:nvPr/>
      </p:nvGrpSpPr>
      <p:grpSpPr>
        <a:xfrm>
          <a:off x="0" y="0"/>
          <a:ext cx="0" cy="0"/>
          <a:chOff x="0" y="0"/>
          <a:chExt cx="0" cy="0"/>
        </a:xfrm>
      </p:grpSpPr>
      <p:sp>
        <p:nvSpPr>
          <p:cNvPr id="54" name="Shape 54"/>
          <p:cNvSpPr txBox="1">
            <a:spLocks noGrp="1"/>
          </p:cNvSpPr>
          <p:nvPr>
            <p:ph type="body" idx="1"/>
          </p:nvPr>
        </p:nvSpPr>
        <p:spPr>
          <a:xfrm>
            <a:off x="298650" y="412200"/>
            <a:ext cx="7175100" cy="910499"/>
          </a:xfrm>
          <a:prstGeom prst="rect">
            <a:avLst/>
          </a:prstGeom>
        </p:spPr>
        <p:txBody>
          <a:bodyPr lIns="91425" tIns="91425" rIns="91425" bIns="91425" anchor="ctr" anchorCtr="0">
            <a:noAutofit/>
          </a:bodyPr>
          <a:lstStyle/>
          <a:p>
            <a:pPr lvl="0" rtl="0">
              <a:spcBef>
                <a:spcPts val="0"/>
              </a:spcBef>
              <a:buNone/>
            </a:pPr>
            <a:r>
              <a:rPr lang="en" sz="2400" dirty="0" smtClean="0">
                <a:solidFill>
                  <a:srgbClr val="A6A6A6"/>
                </a:solidFill>
              </a:rPr>
              <a:t>STEP 2 |  </a:t>
            </a:r>
            <a:r>
              <a:rPr lang="en" sz="2400" dirty="0" smtClean="0">
                <a:solidFill>
                  <a:srgbClr val="D0322C"/>
                </a:solidFill>
              </a:rPr>
              <a:t>Costs of Buying a Home</a:t>
            </a:r>
          </a:p>
          <a:p>
            <a:pPr lvl="0" rtl="0">
              <a:spcBef>
                <a:spcPts val="0"/>
              </a:spcBef>
              <a:buNone/>
            </a:pPr>
            <a:r>
              <a:rPr lang="en" sz="1100" dirty="0" smtClean="0">
                <a:solidFill>
                  <a:schemeClr val="dk1"/>
                </a:solidFill>
              </a:rPr>
              <a:t> </a:t>
            </a:r>
            <a:endParaRPr lang="en" sz="1100" dirty="0">
              <a:solidFill>
                <a:schemeClr val="dk1"/>
              </a:solidFill>
            </a:endParaRPr>
          </a:p>
          <a:p>
            <a:pPr lvl="0" rtl="0">
              <a:spcBef>
                <a:spcPts val="0"/>
              </a:spcBef>
              <a:buNone/>
            </a:pPr>
            <a:endParaRPr sz="2400" dirty="0">
              <a:solidFill>
                <a:srgbClr val="D0322C"/>
              </a:solidFill>
            </a:endParaRPr>
          </a:p>
          <a:p>
            <a:pPr lvl="0" rtl="0">
              <a:spcBef>
                <a:spcPts val="0"/>
              </a:spcBef>
              <a:buNone/>
            </a:pPr>
            <a:endParaRPr dirty="0"/>
          </a:p>
        </p:txBody>
      </p:sp>
      <p:pic>
        <p:nvPicPr>
          <p:cNvPr id="4" name="Picture 3"/>
          <p:cNvPicPr>
            <a:picLocks noChangeAspect="1"/>
          </p:cNvPicPr>
          <p:nvPr/>
        </p:nvPicPr>
        <p:blipFill>
          <a:blip r:embed="rId3"/>
          <a:stretch>
            <a:fillRect/>
          </a:stretch>
        </p:blipFill>
        <p:spPr>
          <a:xfrm>
            <a:off x="405474" y="8223724"/>
            <a:ext cx="2933700" cy="1495425"/>
          </a:xfrm>
          <a:prstGeom prst="rect">
            <a:avLst/>
          </a:prstGeom>
        </p:spPr>
      </p:pic>
      <p:sp>
        <p:nvSpPr>
          <p:cNvPr id="6" name="TextBox 5"/>
          <p:cNvSpPr txBox="1"/>
          <p:nvPr/>
        </p:nvSpPr>
        <p:spPr>
          <a:xfrm>
            <a:off x="4083721" y="8733174"/>
            <a:ext cx="2883137" cy="738664"/>
          </a:xfrm>
          <a:prstGeom prst="rect">
            <a:avLst/>
          </a:prstGeom>
          <a:solidFill>
            <a:schemeClr val="lt1"/>
          </a:solidFill>
          <a:scene3d>
            <a:camera prst="orthographicFront"/>
            <a:lightRig rig="threePt" dir="t"/>
          </a:scene3d>
          <a:sp3d extrusionH="76200" prstMaterial="matte">
            <a:bevelT w="127000"/>
            <a:bevelB w="95250"/>
            <a:extrusionClr>
              <a:schemeClr val="tx1"/>
            </a:extrusionClr>
          </a:sp3d>
        </p:spPr>
        <p:txBody>
          <a:bodyPr wrap="square" rtlCol="0">
            <a:spAutoFit/>
          </a:bodyPr>
          <a:lstStyle/>
          <a:p>
            <a:pPr algn="r"/>
            <a:r>
              <a:rPr lang="en-CA" b="1" dirty="0" smtClean="0">
                <a:solidFill>
                  <a:schemeClr val="tx1"/>
                </a:solidFill>
              </a:rPr>
              <a:t>530 Main St, Winchester</a:t>
            </a:r>
          </a:p>
          <a:p>
            <a:pPr algn="r"/>
            <a:r>
              <a:rPr lang="en-CA" b="1" dirty="0" smtClean="0">
                <a:solidFill>
                  <a:schemeClr val="tx1"/>
                </a:solidFill>
              </a:rPr>
              <a:t>Office: (613) 774-4253</a:t>
            </a:r>
          </a:p>
          <a:p>
            <a:pPr algn="r"/>
            <a:r>
              <a:rPr lang="en-CA" b="1" dirty="0" smtClean="0">
                <a:solidFill>
                  <a:schemeClr val="tx1"/>
                </a:solidFill>
              </a:rPr>
              <a:t>www.oldford.ca</a:t>
            </a:r>
            <a:endParaRPr lang="en-CA" b="1" dirty="0">
              <a:solidFill>
                <a:schemeClr val="tx1"/>
              </a:solidFill>
            </a:endParaRPr>
          </a:p>
        </p:txBody>
      </p:sp>
      <p:sp>
        <p:nvSpPr>
          <p:cNvPr id="55" name="Shape 55"/>
          <p:cNvSpPr txBox="1"/>
          <p:nvPr/>
        </p:nvSpPr>
        <p:spPr>
          <a:xfrm>
            <a:off x="405474" y="867449"/>
            <a:ext cx="6987975" cy="6359099"/>
          </a:xfrm>
          <a:prstGeom prst="rect">
            <a:avLst/>
          </a:prstGeom>
          <a:noFill/>
          <a:ln>
            <a:noFill/>
          </a:ln>
        </p:spPr>
        <p:txBody>
          <a:bodyPr lIns="91425" tIns="91425" rIns="91425" bIns="91425" anchor="t" anchorCtr="0">
            <a:noAutofit/>
          </a:bodyPr>
          <a:lstStyle/>
          <a:p>
            <a:pPr lvl="0" rtl="0">
              <a:spcBef>
                <a:spcPts val="0"/>
              </a:spcBef>
              <a:buClr>
                <a:schemeClr val="dk1"/>
              </a:buClr>
              <a:buSzPct val="110000"/>
              <a:buFont typeface="Arial"/>
              <a:buNone/>
            </a:pPr>
            <a:r>
              <a:rPr lang="en" sz="1200" b="1" dirty="0">
                <a:solidFill>
                  <a:srgbClr val="D0322C"/>
                </a:solidFill>
              </a:rPr>
              <a:t>Down Payment</a:t>
            </a:r>
          </a:p>
          <a:p>
            <a:pPr marL="457200" lvl="0" indent="-292100" rtl="0">
              <a:spcBef>
                <a:spcPts val="0"/>
              </a:spcBef>
              <a:buClr>
                <a:srgbClr val="000000"/>
              </a:buClr>
              <a:buSzPct val="100000"/>
              <a:buFont typeface="Arial"/>
              <a:buChar char="●"/>
            </a:pPr>
            <a:r>
              <a:rPr lang="en" sz="1000" dirty="0" smtClean="0">
                <a:solidFill>
                  <a:schemeClr val="dk2"/>
                </a:solidFill>
              </a:rPr>
              <a:t>At least 5</a:t>
            </a:r>
            <a:r>
              <a:rPr lang="en" sz="1000" dirty="0">
                <a:solidFill>
                  <a:schemeClr val="dk2"/>
                </a:solidFill>
              </a:rPr>
              <a:t>% </a:t>
            </a:r>
          </a:p>
          <a:p>
            <a:pPr marL="457200" lvl="0" indent="-292100" rtl="0">
              <a:spcBef>
                <a:spcPts val="0"/>
              </a:spcBef>
              <a:buClr>
                <a:srgbClr val="000000"/>
              </a:buClr>
              <a:buSzPct val="100000"/>
              <a:buFont typeface="Arial"/>
              <a:buChar char="●"/>
            </a:pPr>
            <a:r>
              <a:rPr lang="en" sz="1000" dirty="0" smtClean="0">
                <a:solidFill>
                  <a:schemeClr val="dk2"/>
                </a:solidFill>
              </a:rPr>
              <a:t>10</a:t>
            </a:r>
            <a:r>
              <a:rPr lang="en" sz="1000" dirty="0">
                <a:solidFill>
                  <a:schemeClr val="dk2"/>
                </a:solidFill>
              </a:rPr>
              <a:t>% down payment </a:t>
            </a:r>
            <a:r>
              <a:rPr lang="en" sz="1000" dirty="0" smtClean="0">
                <a:solidFill>
                  <a:schemeClr val="dk2"/>
                </a:solidFill>
              </a:rPr>
              <a:t>or more may be </a:t>
            </a:r>
            <a:r>
              <a:rPr lang="en" sz="1000" dirty="0">
                <a:solidFill>
                  <a:schemeClr val="dk2"/>
                </a:solidFill>
              </a:rPr>
              <a:t>required depending on the Buyer’s employment, income</a:t>
            </a:r>
          </a:p>
          <a:p>
            <a:pPr lvl="0">
              <a:buClr>
                <a:schemeClr val="dk1"/>
              </a:buClr>
              <a:buSzPct val="110000"/>
            </a:pPr>
            <a:r>
              <a:rPr lang="en" sz="1000" dirty="0">
                <a:solidFill>
                  <a:schemeClr val="dk2"/>
                </a:solidFill>
              </a:rPr>
              <a:t>and credit </a:t>
            </a:r>
            <a:r>
              <a:rPr lang="en" sz="1000" dirty="0" smtClean="0">
                <a:solidFill>
                  <a:schemeClr val="dk2"/>
                </a:solidFill>
              </a:rPr>
              <a:t>history, or the type of property.</a:t>
            </a:r>
          </a:p>
          <a:p>
            <a:pPr lvl="0">
              <a:buClr>
                <a:schemeClr val="dk1"/>
              </a:buClr>
              <a:buSzPct val="110000"/>
            </a:pPr>
            <a:r>
              <a:rPr lang="en-CA" sz="1000" b="1" i="1" dirty="0" smtClean="0">
                <a:solidFill>
                  <a:schemeClr val="tx2"/>
                </a:solidFill>
              </a:rPr>
              <a:t>***RRSP </a:t>
            </a:r>
            <a:r>
              <a:rPr lang="en-CA" sz="1000" b="1" i="1" dirty="0">
                <a:solidFill>
                  <a:schemeClr val="tx2"/>
                </a:solidFill>
              </a:rPr>
              <a:t>Monies:</a:t>
            </a:r>
            <a:r>
              <a:rPr lang="en-CA" sz="1000" b="1" i="1" dirty="0">
                <a:solidFill>
                  <a:srgbClr val="D0322C"/>
                </a:solidFill>
              </a:rPr>
              <a:t> </a:t>
            </a:r>
            <a:r>
              <a:rPr lang="en-CA" sz="1000" i="1" dirty="0">
                <a:solidFill>
                  <a:schemeClr val="dk2"/>
                </a:solidFill>
              </a:rPr>
              <a:t>Can be used </a:t>
            </a:r>
            <a:r>
              <a:rPr lang="en-CA" sz="1000" i="1" dirty="0" smtClean="0">
                <a:solidFill>
                  <a:schemeClr val="dk2"/>
                </a:solidFill>
              </a:rPr>
              <a:t>towards the </a:t>
            </a:r>
            <a:r>
              <a:rPr lang="en-CA" sz="1000" i="1" dirty="0">
                <a:solidFill>
                  <a:schemeClr val="dk2"/>
                </a:solidFill>
              </a:rPr>
              <a:t>Down Payment, up to $20,000 for each individual involved in the purchase</a:t>
            </a:r>
            <a:r>
              <a:rPr lang="en-CA" sz="1000" i="1" dirty="0" smtClean="0">
                <a:solidFill>
                  <a:schemeClr val="dk2"/>
                </a:solidFill>
              </a:rPr>
              <a:t>.</a:t>
            </a:r>
          </a:p>
          <a:p>
            <a:pPr lvl="0">
              <a:buClr>
                <a:schemeClr val="dk1"/>
              </a:buClr>
              <a:buSzPct val="110000"/>
            </a:pPr>
            <a:endParaRPr lang="en-CA" sz="1000" i="1" dirty="0">
              <a:solidFill>
                <a:schemeClr val="dk2"/>
              </a:solidFill>
            </a:endParaRPr>
          </a:p>
          <a:p>
            <a:pPr lvl="0">
              <a:buClr>
                <a:schemeClr val="dk1"/>
              </a:buClr>
              <a:buSzPct val="110000"/>
            </a:pPr>
            <a:r>
              <a:rPr lang="en-CA" sz="1200" b="1" dirty="0" smtClean="0">
                <a:solidFill>
                  <a:srgbClr val="C00000"/>
                </a:solidFill>
              </a:rPr>
              <a:t>Inspections</a:t>
            </a:r>
          </a:p>
          <a:p>
            <a:pPr lvl="0">
              <a:buClr>
                <a:schemeClr val="dk1"/>
              </a:buClr>
              <a:buSzPct val="110000"/>
            </a:pPr>
            <a:r>
              <a:rPr lang="en-CA" sz="1000" dirty="0" smtClean="0">
                <a:solidFill>
                  <a:schemeClr val="dk2"/>
                </a:solidFill>
              </a:rPr>
              <a:t>There are many different types of inspections:    </a:t>
            </a:r>
          </a:p>
          <a:p>
            <a:pPr lvl="0">
              <a:buClr>
                <a:schemeClr val="dk1"/>
              </a:buClr>
              <a:buSzPct val="110000"/>
            </a:pPr>
            <a:r>
              <a:rPr lang="en-CA" sz="1000" dirty="0">
                <a:solidFill>
                  <a:schemeClr val="dk2"/>
                </a:solidFill>
              </a:rPr>
              <a:t>	</a:t>
            </a:r>
            <a:r>
              <a:rPr lang="en-CA" sz="1000" dirty="0" smtClean="0">
                <a:solidFill>
                  <a:schemeClr val="dk2"/>
                </a:solidFill>
              </a:rPr>
              <a:t>		</a:t>
            </a:r>
          </a:p>
          <a:p>
            <a:pPr lvl="0">
              <a:buClr>
                <a:schemeClr val="dk1"/>
              </a:buClr>
              <a:buSzPct val="110000"/>
            </a:pPr>
            <a:endParaRPr lang="en-CA" sz="1000" b="1" dirty="0">
              <a:solidFill>
                <a:schemeClr val="dk2"/>
              </a:solidFill>
            </a:endParaRPr>
          </a:p>
          <a:p>
            <a:pPr lvl="0">
              <a:buClr>
                <a:schemeClr val="dk1"/>
              </a:buClr>
              <a:buSzPct val="110000"/>
            </a:pPr>
            <a:endParaRPr lang="en-CA" sz="1000" b="1" dirty="0" smtClean="0">
              <a:solidFill>
                <a:schemeClr val="dk2"/>
              </a:solidFill>
            </a:endParaRPr>
          </a:p>
          <a:p>
            <a:pPr lvl="0">
              <a:buClr>
                <a:schemeClr val="dk1"/>
              </a:buClr>
              <a:buSzPct val="110000"/>
            </a:pPr>
            <a:endParaRPr lang="en-CA" sz="1000" b="1" dirty="0">
              <a:solidFill>
                <a:schemeClr val="dk2"/>
              </a:solidFill>
            </a:endParaRPr>
          </a:p>
          <a:p>
            <a:pPr lvl="0">
              <a:buClr>
                <a:schemeClr val="dk1"/>
              </a:buClr>
              <a:buSzPct val="110000"/>
            </a:pPr>
            <a:endParaRPr lang="en-CA" sz="1000" b="1" dirty="0" smtClean="0">
              <a:solidFill>
                <a:schemeClr val="dk2"/>
              </a:solidFill>
            </a:endParaRPr>
          </a:p>
          <a:p>
            <a:pPr lvl="0">
              <a:buClr>
                <a:schemeClr val="dk1"/>
              </a:buClr>
              <a:buSzPct val="110000"/>
            </a:pPr>
            <a:endParaRPr lang="en-CA" sz="1000" b="1" dirty="0">
              <a:solidFill>
                <a:schemeClr val="dk2"/>
              </a:solidFill>
            </a:endParaRPr>
          </a:p>
          <a:p>
            <a:pPr lvl="0">
              <a:buClr>
                <a:schemeClr val="dk1"/>
              </a:buClr>
              <a:buSzPct val="110000"/>
            </a:pPr>
            <a:endParaRPr lang="en-CA" sz="1000" b="1" dirty="0" smtClean="0">
              <a:solidFill>
                <a:schemeClr val="dk2"/>
              </a:solidFill>
            </a:endParaRPr>
          </a:p>
          <a:p>
            <a:pPr lvl="0">
              <a:buClr>
                <a:schemeClr val="dk1"/>
              </a:buClr>
              <a:buSzPct val="110000"/>
            </a:pPr>
            <a:endParaRPr lang="en-CA" sz="1000" b="1" dirty="0">
              <a:solidFill>
                <a:schemeClr val="dk2"/>
              </a:solidFill>
            </a:endParaRPr>
          </a:p>
          <a:p>
            <a:pPr lvl="0">
              <a:buClr>
                <a:schemeClr val="dk1"/>
              </a:buClr>
              <a:buSzPct val="110000"/>
            </a:pPr>
            <a:endParaRPr lang="en-CA" sz="1000" b="1" dirty="0" smtClean="0">
              <a:solidFill>
                <a:schemeClr val="dk2"/>
              </a:solidFill>
            </a:endParaRPr>
          </a:p>
          <a:p>
            <a:pPr lvl="0">
              <a:buClr>
                <a:schemeClr val="dk1"/>
              </a:buClr>
              <a:buSzPct val="110000"/>
            </a:pPr>
            <a:endParaRPr lang="en-CA" sz="1000" b="1" dirty="0">
              <a:solidFill>
                <a:schemeClr val="dk2"/>
              </a:solidFill>
            </a:endParaRPr>
          </a:p>
          <a:p>
            <a:pPr lvl="0">
              <a:buClr>
                <a:schemeClr val="dk1"/>
              </a:buClr>
              <a:buSzPct val="110000"/>
            </a:pPr>
            <a:endParaRPr lang="en-CA" sz="1000" b="1" dirty="0" smtClean="0">
              <a:solidFill>
                <a:schemeClr val="dk2"/>
              </a:solidFill>
            </a:endParaRPr>
          </a:p>
          <a:p>
            <a:pPr lvl="0">
              <a:buClr>
                <a:schemeClr val="dk1"/>
              </a:buClr>
              <a:buSzPct val="110000"/>
            </a:pPr>
            <a:endParaRPr lang="en-CA" sz="1000" b="1" dirty="0">
              <a:solidFill>
                <a:schemeClr val="dk2"/>
              </a:solidFill>
            </a:endParaRPr>
          </a:p>
          <a:p>
            <a:pPr lvl="0">
              <a:buClr>
                <a:schemeClr val="dk1"/>
              </a:buClr>
              <a:buSzPct val="110000"/>
            </a:pPr>
            <a:endParaRPr lang="en-CA" sz="1200" b="1" dirty="0" smtClean="0">
              <a:solidFill>
                <a:srgbClr val="C00000"/>
              </a:solidFill>
            </a:endParaRPr>
          </a:p>
          <a:p>
            <a:pPr lvl="0">
              <a:buClr>
                <a:schemeClr val="dk1"/>
              </a:buClr>
              <a:buSzPct val="110000"/>
            </a:pPr>
            <a:r>
              <a:rPr lang="en-CA" sz="1200" b="1" dirty="0" smtClean="0">
                <a:solidFill>
                  <a:srgbClr val="C00000"/>
                </a:solidFill>
              </a:rPr>
              <a:t>Appraisals</a:t>
            </a:r>
          </a:p>
          <a:p>
            <a:pPr marL="171450" lvl="0" indent="-171450">
              <a:buClr>
                <a:schemeClr val="dk1"/>
              </a:buClr>
              <a:buSzPct val="110000"/>
              <a:buFont typeface="Arial" panose="020B0604020202020204" pitchFamily="34" charset="0"/>
              <a:buChar char="•"/>
            </a:pPr>
            <a:r>
              <a:rPr lang="en-CA" sz="1000" b="1" dirty="0">
                <a:solidFill>
                  <a:schemeClr val="dk2"/>
                </a:solidFill>
              </a:rPr>
              <a:t>Cost: Minimum $250, but usually $</a:t>
            </a:r>
            <a:r>
              <a:rPr lang="en-CA" sz="1000" b="1" dirty="0" smtClean="0">
                <a:solidFill>
                  <a:schemeClr val="dk2"/>
                </a:solidFill>
              </a:rPr>
              <a:t>350 - $</a:t>
            </a:r>
            <a:r>
              <a:rPr lang="en-CA" sz="1000" b="1" dirty="0">
                <a:solidFill>
                  <a:schemeClr val="dk2"/>
                </a:solidFill>
              </a:rPr>
              <a:t>450.</a:t>
            </a:r>
          </a:p>
          <a:p>
            <a:pPr marL="171450" lvl="0" indent="-171450">
              <a:buClr>
                <a:schemeClr val="dk1"/>
              </a:buClr>
              <a:buSzPct val="110000"/>
              <a:buFont typeface="Arial" panose="020B0604020202020204" pitchFamily="34" charset="0"/>
              <a:buChar char="•"/>
            </a:pPr>
            <a:r>
              <a:rPr lang="en-CA" sz="1000" b="1" dirty="0" smtClean="0">
                <a:solidFill>
                  <a:schemeClr val="dk2"/>
                </a:solidFill>
              </a:rPr>
              <a:t>Appraisals are sometimes done for the Lender and other times for the </a:t>
            </a:r>
            <a:r>
              <a:rPr lang="en-CA" sz="1000" b="1" dirty="0">
                <a:solidFill>
                  <a:schemeClr val="dk2"/>
                </a:solidFill>
              </a:rPr>
              <a:t>M</a:t>
            </a:r>
            <a:r>
              <a:rPr lang="en-CA" sz="1000" b="1" dirty="0" smtClean="0">
                <a:solidFill>
                  <a:schemeClr val="dk2"/>
                </a:solidFill>
              </a:rPr>
              <a:t>ortgage </a:t>
            </a:r>
            <a:r>
              <a:rPr lang="en-CA" sz="1000" b="1" dirty="0">
                <a:solidFill>
                  <a:schemeClr val="dk2"/>
                </a:solidFill>
              </a:rPr>
              <a:t>D</a:t>
            </a:r>
            <a:r>
              <a:rPr lang="en-CA" sz="1000" b="1" dirty="0" smtClean="0">
                <a:solidFill>
                  <a:schemeClr val="dk2"/>
                </a:solidFill>
              </a:rPr>
              <a:t>efault </a:t>
            </a:r>
            <a:r>
              <a:rPr lang="en-CA" sz="1000" b="1" dirty="0">
                <a:solidFill>
                  <a:schemeClr val="dk2"/>
                </a:solidFill>
              </a:rPr>
              <a:t>I</a:t>
            </a:r>
            <a:r>
              <a:rPr lang="en-CA" sz="1000" b="1" dirty="0" smtClean="0">
                <a:solidFill>
                  <a:schemeClr val="dk2"/>
                </a:solidFill>
              </a:rPr>
              <a:t>nsurance Provider. </a:t>
            </a:r>
          </a:p>
          <a:p>
            <a:pPr marL="171450" lvl="0" indent="-171450">
              <a:buClr>
                <a:schemeClr val="dk1"/>
              </a:buClr>
              <a:buSzPct val="110000"/>
              <a:buFont typeface="Arial" panose="020B0604020202020204" pitchFamily="34" charset="0"/>
              <a:buChar char="•"/>
            </a:pPr>
            <a:r>
              <a:rPr lang="en-CA" sz="1000" b="1" dirty="0" smtClean="0">
                <a:solidFill>
                  <a:schemeClr val="dk2"/>
                </a:solidFill>
              </a:rPr>
              <a:t>Sometimes this cost is covered by the Lender.</a:t>
            </a:r>
          </a:p>
          <a:p>
            <a:pPr lvl="0">
              <a:buClr>
                <a:schemeClr val="dk1"/>
              </a:buClr>
              <a:buSzPct val="110000"/>
            </a:pPr>
            <a:endParaRPr lang="en-CA" sz="1000" b="1" dirty="0">
              <a:solidFill>
                <a:schemeClr val="dk2"/>
              </a:solidFill>
            </a:endParaRPr>
          </a:p>
          <a:p>
            <a:pPr lvl="0">
              <a:buClr>
                <a:schemeClr val="dk1"/>
              </a:buClr>
              <a:buSzPct val="110000"/>
            </a:pPr>
            <a:endParaRPr lang="en-CA" sz="1200" b="1" dirty="0" smtClean="0">
              <a:solidFill>
                <a:srgbClr val="C00000"/>
              </a:solidFill>
            </a:endParaRPr>
          </a:p>
          <a:p>
            <a:pPr lvl="0">
              <a:buClr>
                <a:schemeClr val="dk1"/>
              </a:buClr>
              <a:buSzPct val="110000"/>
            </a:pPr>
            <a:r>
              <a:rPr lang="en-CA" sz="1200" b="1" dirty="0" smtClean="0">
                <a:solidFill>
                  <a:srgbClr val="C00000"/>
                </a:solidFill>
              </a:rPr>
              <a:t>Land Transfer Tax</a:t>
            </a:r>
          </a:p>
          <a:p>
            <a:pPr marL="171450" lvl="0" indent="-171450">
              <a:buClr>
                <a:schemeClr val="dk1"/>
              </a:buClr>
              <a:buSzPct val="110000"/>
              <a:buFont typeface="Arial" panose="020B0604020202020204" pitchFamily="34" charset="0"/>
              <a:buChar char="•"/>
            </a:pPr>
            <a:r>
              <a:rPr lang="en-CA" sz="1000" b="1" dirty="0" smtClean="0">
                <a:solidFill>
                  <a:schemeClr val="dk2"/>
                </a:solidFill>
              </a:rPr>
              <a:t>Cost: From 0.5% - 2.0% of Purchase Price</a:t>
            </a:r>
          </a:p>
          <a:p>
            <a:pPr marL="171450" lvl="0" indent="-171450">
              <a:buClr>
                <a:schemeClr val="dk1"/>
              </a:buClr>
              <a:buSzPct val="110000"/>
              <a:buFont typeface="Arial" panose="020B0604020202020204" pitchFamily="34" charset="0"/>
              <a:buChar char="•"/>
            </a:pPr>
            <a:r>
              <a:rPr lang="en-CA" sz="1000" b="1" dirty="0" smtClean="0">
                <a:solidFill>
                  <a:schemeClr val="dk2"/>
                </a:solidFill>
              </a:rPr>
              <a:t>Paid on final date of closing to the Treasurer of Ontario </a:t>
            </a:r>
          </a:p>
          <a:p>
            <a:pPr marL="171450" lvl="0" indent="-171450">
              <a:buClr>
                <a:schemeClr val="dk1"/>
              </a:buClr>
              <a:buSzPct val="110000"/>
              <a:buFont typeface="Arial" panose="020B0604020202020204" pitchFamily="34" charset="0"/>
              <a:buChar char="•"/>
            </a:pPr>
            <a:r>
              <a:rPr lang="en-CA" sz="1000" b="1" dirty="0" smtClean="0">
                <a:solidFill>
                  <a:schemeClr val="dk2"/>
                </a:solidFill>
              </a:rPr>
              <a:t>Calculated using final Purchase Price of home</a:t>
            </a:r>
          </a:p>
          <a:p>
            <a:pPr marL="171450" lvl="0" indent="-171450">
              <a:buClr>
                <a:schemeClr val="dk1"/>
              </a:buClr>
              <a:buSzPct val="110000"/>
              <a:buFont typeface="Arial" panose="020B0604020202020204" pitchFamily="34" charset="0"/>
              <a:buChar char="•"/>
            </a:pPr>
            <a:r>
              <a:rPr lang="en-CA" sz="1000" b="1" dirty="0" smtClean="0">
                <a:solidFill>
                  <a:schemeClr val="dk2"/>
                </a:solidFill>
              </a:rPr>
              <a:t>Calculated based on a pre-determined rate for the price range of the purchase </a:t>
            </a:r>
          </a:p>
          <a:p>
            <a:pPr lvl="0">
              <a:buClr>
                <a:schemeClr val="dk1"/>
              </a:buClr>
              <a:buSzPct val="110000"/>
            </a:pPr>
            <a:endParaRPr lang="en-CA" sz="1000" b="1" dirty="0">
              <a:solidFill>
                <a:schemeClr val="dk2"/>
              </a:solidFill>
            </a:endParaRPr>
          </a:p>
          <a:p>
            <a:pPr lvl="0">
              <a:buClr>
                <a:schemeClr val="dk1"/>
              </a:buClr>
              <a:buSzPct val="110000"/>
            </a:pPr>
            <a:endParaRPr lang="en-CA" sz="1200" b="1" dirty="0" smtClean="0">
              <a:solidFill>
                <a:srgbClr val="C00000"/>
              </a:solidFill>
            </a:endParaRPr>
          </a:p>
          <a:p>
            <a:pPr lvl="0">
              <a:buClr>
                <a:schemeClr val="dk1"/>
              </a:buClr>
              <a:buSzPct val="110000"/>
            </a:pPr>
            <a:r>
              <a:rPr lang="en-CA" sz="1200" b="1" dirty="0" smtClean="0">
                <a:solidFill>
                  <a:srgbClr val="C00000"/>
                </a:solidFill>
              </a:rPr>
              <a:t>Survey of the Property</a:t>
            </a:r>
          </a:p>
          <a:p>
            <a:pPr marL="171450" lvl="0" indent="-171450">
              <a:buClr>
                <a:schemeClr val="dk1"/>
              </a:buClr>
              <a:buSzPct val="110000"/>
              <a:buFont typeface="Arial" panose="020B0604020202020204" pitchFamily="34" charset="0"/>
              <a:buChar char="•"/>
            </a:pPr>
            <a:r>
              <a:rPr lang="en-CA" sz="1000" b="1" dirty="0" smtClean="0">
                <a:solidFill>
                  <a:schemeClr val="dk2"/>
                </a:solidFill>
              </a:rPr>
              <a:t>Cost: $1000 - $10,000</a:t>
            </a:r>
          </a:p>
          <a:p>
            <a:pPr marL="171450" lvl="0" indent="-171450">
              <a:buClr>
                <a:schemeClr val="dk1"/>
              </a:buClr>
              <a:buSzPct val="110000"/>
              <a:buFont typeface="Arial" panose="020B0604020202020204" pitchFamily="34" charset="0"/>
              <a:buChar char="•"/>
            </a:pPr>
            <a:r>
              <a:rPr lang="en-CA" sz="1000" b="1" dirty="0" smtClean="0">
                <a:solidFill>
                  <a:schemeClr val="dk2"/>
                </a:solidFill>
              </a:rPr>
              <a:t>Many homes already have one</a:t>
            </a:r>
          </a:p>
          <a:p>
            <a:pPr marL="171450" lvl="0" indent="-171450">
              <a:buClr>
                <a:schemeClr val="dk1"/>
              </a:buClr>
              <a:buSzPct val="110000"/>
              <a:buFont typeface="Arial" panose="020B0604020202020204" pitchFamily="34" charset="0"/>
              <a:buChar char="•"/>
            </a:pPr>
            <a:r>
              <a:rPr lang="en-CA" sz="1000" b="1" dirty="0" smtClean="0">
                <a:solidFill>
                  <a:schemeClr val="dk2"/>
                </a:solidFill>
              </a:rPr>
              <a:t>May or may not be required to transfer a property to a new owner</a:t>
            </a:r>
          </a:p>
          <a:p>
            <a:pPr lvl="0">
              <a:buClr>
                <a:schemeClr val="dk1"/>
              </a:buClr>
              <a:buSzPct val="110000"/>
            </a:pPr>
            <a:endParaRPr lang="en-CA" sz="1000" b="1" dirty="0">
              <a:solidFill>
                <a:schemeClr val="dk2"/>
              </a:solidFill>
            </a:endParaRPr>
          </a:p>
          <a:p>
            <a:pPr lvl="0">
              <a:buClr>
                <a:schemeClr val="dk1"/>
              </a:buClr>
              <a:buSzPct val="110000"/>
            </a:pPr>
            <a:endParaRPr lang="en-CA" sz="1200" b="1" dirty="0" smtClean="0">
              <a:solidFill>
                <a:srgbClr val="C00000"/>
              </a:solidFill>
            </a:endParaRPr>
          </a:p>
          <a:p>
            <a:pPr lvl="0">
              <a:buClr>
                <a:schemeClr val="dk1"/>
              </a:buClr>
              <a:buSzPct val="110000"/>
            </a:pPr>
            <a:r>
              <a:rPr lang="en-CA" sz="1200" b="1" dirty="0" smtClean="0">
                <a:solidFill>
                  <a:srgbClr val="C00000"/>
                </a:solidFill>
              </a:rPr>
              <a:t>Title Insurance</a:t>
            </a:r>
            <a:endParaRPr lang="en-CA" sz="1000" b="1" dirty="0">
              <a:solidFill>
                <a:schemeClr val="dk2"/>
              </a:solidFill>
            </a:endParaRPr>
          </a:p>
          <a:p>
            <a:pPr marL="171450" lvl="0" indent="-171450">
              <a:buClr>
                <a:schemeClr val="dk1"/>
              </a:buClr>
              <a:buSzPct val="110000"/>
              <a:buFont typeface="Arial" panose="020B0604020202020204" pitchFamily="34" charset="0"/>
              <a:buChar char="•"/>
            </a:pPr>
            <a:r>
              <a:rPr lang="en-CA" sz="1000" b="1" dirty="0">
                <a:solidFill>
                  <a:schemeClr val="dk2"/>
                </a:solidFill>
              </a:rPr>
              <a:t>Cost: $</a:t>
            </a:r>
            <a:r>
              <a:rPr lang="en-CA" sz="1000" b="1" dirty="0" smtClean="0">
                <a:solidFill>
                  <a:schemeClr val="dk2"/>
                </a:solidFill>
              </a:rPr>
              <a:t>300 - $500</a:t>
            </a:r>
          </a:p>
          <a:p>
            <a:pPr marL="171450" lvl="0" indent="-171450">
              <a:buClr>
                <a:schemeClr val="dk1"/>
              </a:buClr>
              <a:buSzPct val="110000"/>
              <a:buFont typeface="Arial" panose="020B0604020202020204" pitchFamily="34" charset="0"/>
              <a:buChar char="•"/>
            </a:pPr>
            <a:r>
              <a:rPr lang="en-CA" sz="1000" b="1" dirty="0" smtClean="0">
                <a:solidFill>
                  <a:schemeClr val="dk2"/>
                </a:solidFill>
              </a:rPr>
              <a:t>Insurance against the risk that the title to the property is not valid</a:t>
            </a:r>
          </a:p>
          <a:p>
            <a:pPr marL="171450" lvl="0" indent="-171450">
              <a:buClr>
                <a:schemeClr val="dk1"/>
              </a:buClr>
              <a:buSzPct val="110000"/>
              <a:buFont typeface="Arial" panose="020B0604020202020204" pitchFamily="34" charset="0"/>
              <a:buChar char="•"/>
            </a:pPr>
            <a:r>
              <a:rPr lang="en-CA" sz="1000" b="1" dirty="0" smtClean="0">
                <a:solidFill>
                  <a:schemeClr val="dk2"/>
                </a:solidFill>
              </a:rPr>
              <a:t>This is necessary for most properties, but not all qualify.  </a:t>
            </a:r>
          </a:p>
          <a:p>
            <a:pPr lvl="0">
              <a:buClr>
                <a:schemeClr val="dk1"/>
              </a:buClr>
              <a:buSzPct val="110000"/>
            </a:pPr>
            <a:endParaRPr lang="en-CA" sz="1000" b="1" dirty="0" smtClean="0">
              <a:solidFill>
                <a:schemeClr val="dk2"/>
              </a:solidFill>
            </a:endParaRPr>
          </a:p>
          <a:p>
            <a:pPr lvl="0">
              <a:buClr>
                <a:schemeClr val="dk1"/>
              </a:buClr>
              <a:buSzPct val="110000"/>
            </a:pPr>
            <a:r>
              <a:rPr lang="en-CA" sz="1000" b="1" dirty="0" smtClean="0">
                <a:solidFill>
                  <a:schemeClr val="dk2"/>
                </a:solidFill>
              </a:rPr>
              <a:t> </a:t>
            </a:r>
          </a:p>
          <a:p>
            <a:pPr lvl="0">
              <a:buClr>
                <a:schemeClr val="dk1"/>
              </a:buClr>
              <a:buSzPct val="110000"/>
            </a:pPr>
            <a:r>
              <a:rPr lang="en-CA" sz="1000" b="1" dirty="0" smtClean="0">
                <a:solidFill>
                  <a:schemeClr val="dk2"/>
                </a:solidFill>
              </a:rPr>
              <a:t>  </a:t>
            </a:r>
            <a:endParaRPr sz="1000" b="1" dirty="0">
              <a:solidFill>
                <a:srgbClr val="D0322C"/>
              </a:solidFill>
            </a:endParaRPr>
          </a:p>
        </p:txBody>
      </p:sp>
      <p:graphicFrame>
        <p:nvGraphicFramePr>
          <p:cNvPr id="5" name="Diagram 4"/>
          <p:cNvGraphicFramePr/>
          <p:nvPr>
            <p:extLst>
              <p:ext uri="{D42A27DB-BD31-4B8C-83A1-F6EECF244321}">
                <p14:modId xmlns:p14="http://schemas.microsoft.com/office/powerpoint/2010/main" val="1425538965"/>
              </p:ext>
            </p:extLst>
          </p:nvPr>
        </p:nvGraphicFramePr>
        <p:xfrm>
          <a:off x="405474" y="2324101"/>
          <a:ext cx="3947865" cy="16515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a:off x="4360754" y="3190402"/>
            <a:ext cx="2763946" cy="553998"/>
          </a:xfrm>
          <a:prstGeom prst="rect">
            <a:avLst/>
          </a:prstGeom>
          <a:noFill/>
        </p:spPr>
        <p:txBody>
          <a:bodyPr wrap="square" rtlCol="0">
            <a:spAutoFit/>
          </a:bodyPr>
          <a:lstStyle/>
          <a:p>
            <a:pPr marL="171450" indent="-171450">
              <a:buFont typeface="Arial" panose="020B0604020202020204" pitchFamily="34" charset="0"/>
              <a:buChar char="•"/>
            </a:pPr>
            <a:r>
              <a:rPr lang="en-CA" sz="1000" b="1" dirty="0" smtClean="0">
                <a:solidFill>
                  <a:schemeClr val="tx2"/>
                </a:solidFill>
              </a:rPr>
              <a:t>It is highly recommended that you complete any inspections that pertain to the property you submit an offer on.  </a:t>
            </a:r>
            <a:endParaRPr lang="en-CA" sz="1000" b="1" dirty="0">
              <a:solidFill>
                <a:schemeClr val="tx2"/>
              </a:solidFill>
            </a:endParaRPr>
          </a:p>
        </p:txBody>
      </p:sp>
      <p:sp>
        <p:nvSpPr>
          <p:cNvPr id="8" name="TextBox 7"/>
          <p:cNvSpPr txBox="1"/>
          <p:nvPr/>
        </p:nvSpPr>
        <p:spPr>
          <a:xfrm>
            <a:off x="4360754" y="2259426"/>
            <a:ext cx="2763946" cy="861774"/>
          </a:xfrm>
          <a:prstGeom prst="rect">
            <a:avLst/>
          </a:prstGeom>
          <a:noFill/>
        </p:spPr>
        <p:txBody>
          <a:bodyPr wrap="square" rtlCol="0">
            <a:spAutoFit/>
          </a:bodyPr>
          <a:lstStyle/>
          <a:p>
            <a:pPr marL="171450" indent="-171450">
              <a:buFont typeface="Arial" panose="020B0604020202020204" pitchFamily="34" charset="0"/>
              <a:buChar char="•"/>
            </a:pPr>
            <a:r>
              <a:rPr lang="en-CA" sz="1000" b="1" dirty="0" smtClean="0">
                <a:solidFill>
                  <a:schemeClr val="tx2"/>
                </a:solidFill>
              </a:rPr>
              <a:t>Cost: Between $100-$500 per inspection. Not only does the cost of inspections vary from one type to the next, they also vary from one inspector to the other.</a:t>
            </a:r>
            <a:endParaRPr lang="en-CA" sz="1000" b="1" dirty="0">
              <a:solidFill>
                <a:schemeClr val="tx2"/>
              </a:solidFill>
            </a:endParaRPr>
          </a:p>
        </p:txBody>
      </p:sp>
      <p:sp>
        <p:nvSpPr>
          <p:cNvPr id="10" name="Wave 9"/>
          <p:cNvSpPr/>
          <p:nvPr/>
        </p:nvSpPr>
        <p:spPr>
          <a:xfrm>
            <a:off x="4731026" y="6166102"/>
            <a:ext cx="2662423" cy="1039356"/>
          </a:xfrm>
          <a:prstGeom prst="wave">
            <a:avLst/>
          </a:prstGeom>
          <a:solidFill>
            <a:srgbClr val="FFFF00"/>
          </a:solidFill>
          <a:ln w="38100"/>
          <a:scene3d>
            <a:camera prst="orthographicFront">
              <a:rot lat="0" lon="0" rev="1200000"/>
            </a:camera>
            <a:lightRig rig="threePt" dir="t"/>
          </a:scene3d>
          <a:sp3d/>
        </p:spPr>
        <p:style>
          <a:lnRef idx="2">
            <a:schemeClr val="dk1"/>
          </a:lnRef>
          <a:fillRef idx="1">
            <a:schemeClr val="lt1"/>
          </a:fillRef>
          <a:effectRef idx="0">
            <a:schemeClr val="dk1"/>
          </a:effectRef>
          <a:fontRef idx="minor">
            <a:schemeClr val="dk1"/>
          </a:fontRef>
        </p:style>
        <p:txBody>
          <a:bodyPr wrap="square" lIns="91440" tIns="45720" rIns="91440" bIns="45720">
            <a:spAutoFit/>
            <a:scene3d>
              <a:camera prst="orthographicFront"/>
              <a:lightRig rig="soft" dir="t">
                <a:rot lat="0" lon="0" rev="15600000"/>
              </a:lightRig>
            </a:scene3d>
          </a:bodyPr>
          <a:lstStyle/>
          <a:p>
            <a:pPr algn="ctr"/>
            <a:r>
              <a:rPr lang="en-CA" b="1" dirty="0" smtClean="0">
                <a:ln/>
                <a:solidFill>
                  <a:schemeClr val="tx1"/>
                </a:solidFill>
                <a:effectLst>
                  <a:innerShdw blurRad="63500" dist="50800" dir="13500000">
                    <a:prstClr val="black">
                      <a:alpha val="50000"/>
                    </a:prstClr>
                  </a:innerShdw>
                </a:effectLst>
                <a:latin typeface="Aharoni" panose="02010803020104030203" pitchFamily="2" charset="-79"/>
                <a:cs typeface="Aharoni" panose="02010803020104030203" pitchFamily="2" charset="-79"/>
              </a:rPr>
              <a:t>Ask the Oldford Team for more details</a:t>
            </a:r>
            <a:r>
              <a:rPr lang="en-CA" b="1" dirty="0" smtClean="0">
                <a:ln/>
                <a:solidFill>
                  <a:schemeClr val="tx1"/>
                </a:solidFill>
                <a:effectLst>
                  <a:innerShdw blurRad="63500" dist="50800" dir="13500000">
                    <a:prstClr val="black">
                      <a:alpha val="50000"/>
                    </a:prstClr>
                  </a:innerShdw>
                </a:effectLst>
                <a:latin typeface="Arial Black" panose="020B0A04020102020204" pitchFamily="34" charset="0"/>
                <a:cs typeface="Aharoni" panose="02010803020104030203" pitchFamily="2" charset="-79"/>
              </a:rPr>
              <a:t>!</a:t>
            </a:r>
            <a:endParaRPr lang="en-CA" b="1" dirty="0">
              <a:ln/>
              <a:solidFill>
                <a:schemeClr val="tx1"/>
              </a:solidFill>
              <a:effectLst>
                <a:innerShdw blurRad="63500" dist="50800" dir="13500000">
                  <a:prstClr val="black">
                    <a:alpha val="50000"/>
                  </a:prstClr>
                </a:innerShdw>
              </a:effectLst>
              <a:latin typeface="Arial Black" panose="020B0A04020102020204" pitchFamily="34" charset="0"/>
              <a:cs typeface="Aharoni" panose="02010803020104030203" pitchFamily="2" charset="-79"/>
            </a:endParaRP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2446372" y="6968483"/>
            <a:ext cx="2182916" cy="35509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9525" y="4584762"/>
            <a:ext cx="2098937" cy="1327469"/>
          </a:xfrm>
          <a:prstGeom prst="rect">
            <a:avLst/>
          </a:prstGeom>
        </p:spPr>
      </p:pic>
      <p:sp>
        <p:nvSpPr>
          <p:cNvPr id="3" name="Text Placeholder 2"/>
          <p:cNvSpPr>
            <a:spLocks noGrp="1"/>
          </p:cNvSpPr>
          <p:nvPr>
            <p:ph type="body" idx="1"/>
          </p:nvPr>
        </p:nvSpPr>
        <p:spPr>
          <a:xfrm>
            <a:off x="388650" y="707366"/>
            <a:ext cx="6995100" cy="4159702"/>
          </a:xfrm>
        </p:spPr>
        <p:txBody>
          <a:bodyPr>
            <a:normAutofit lnSpcReduction="10000"/>
          </a:bodyPr>
          <a:lstStyle/>
          <a:p>
            <a:pPr marL="0" lvl="0" indent="0">
              <a:buClr>
                <a:schemeClr val="dk1"/>
              </a:buClr>
              <a:buSzPct val="110000"/>
              <a:buNone/>
            </a:pPr>
            <a:r>
              <a:rPr lang="en-CA" sz="1200" b="1" u="sng" dirty="0">
                <a:solidFill>
                  <a:srgbClr val="D0322C"/>
                </a:solidFill>
                <a:latin typeface="Arial" panose="020B0604020202020204" pitchFamily="34" charset="0"/>
                <a:cs typeface="Arial" panose="020B0604020202020204" pitchFamily="34" charset="0"/>
              </a:rPr>
              <a:t>M</a:t>
            </a:r>
            <a:r>
              <a:rPr lang="en-CA" sz="1200" b="1" u="sng" dirty="0" smtClean="0">
                <a:solidFill>
                  <a:srgbClr val="D0322C"/>
                </a:solidFill>
                <a:latin typeface="Arial" panose="020B0604020202020204" pitchFamily="34" charset="0"/>
                <a:cs typeface="Arial" panose="020B0604020202020204" pitchFamily="34" charset="0"/>
              </a:rPr>
              <a:t>ortgages</a:t>
            </a:r>
          </a:p>
          <a:p>
            <a:pPr marL="0" lvl="0" indent="0">
              <a:buClr>
                <a:schemeClr val="dk1"/>
              </a:buClr>
              <a:buSzPct val="110000"/>
              <a:buNone/>
            </a:pPr>
            <a:endParaRPr lang="en-CA" sz="1000" b="1" dirty="0" smtClean="0">
              <a:solidFill>
                <a:srgbClr val="D0322C"/>
              </a:solidFill>
              <a:latin typeface="Arial" panose="020B0604020202020204" pitchFamily="34" charset="0"/>
              <a:cs typeface="Arial" panose="020B0604020202020204" pitchFamily="34" charset="0"/>
            </a:endParaRPr>
          </a:p>
          <a:p>
            <a:pPr marL="0" lvl="0" indent="0">
              <a:buClr>
                <a:schemeClr val="dk1"/>
              </a:buClr>
              <a:buSzPct val="110000"/>
              <a:buNone/>
            </a:pPr>
            <a:r>
              <a:rPr lang="en-CA" sz="1000" b="1" dirty="0">
                <a:solidFill>
                  <a:srgbClr val="D0322C"/>
                </a:solidFill>
                <a:latin typeface="Arial" panose="020B0604020202020204" pitchFamily="34" charset="0"/>
                <a:cs typeface="Arial" panose="020B0604020202020204" pitchFamily="34" charset="0"/>
              </a:rPr>
              <a:t> </a:t>
            </a:r>
            <a:r>
              <a:rPr lang="en-CA" sz="1000" b="1" dirty="0" smtClean="0">
                <a:solidFill>
                  <a:srgbClr val="D0322C"/>
                </a:solidFill>
                <a:latin typeface="Arial" panose="020B0604020202020204" pitchFamily="34" charset="0"/>
                <a:cs typeface="Arial" panose="020B0604020202020204" pitchFamily="34" charset="0"/>
              </a:rPr>
              <a:t>   Types </a:t>
            </a:r>
            <a:r>
              <a:rPr lang="en-CA" sz="1000" b="1" dirty="0">
                <a:solidFill>
                  <a:srgbClr val="D0322C"/>
                </a:solidFill>
                <a:latin typeface="Arial" panose="020B0604020202020204" pitchFamily="34" charset="0"/>
                <a:cs typeface="Arial" panose="020B0604020202020204" pitchFamily="34" charset="0"/>
              </a:rPr>
              <a:t>of Mortgages</a:t>
            </a:r>
          </a:p>
          <a:p>
            <a:pPr marL="457200" lvl="0" indent="-292100">
              <a:buClr>
                <a:srgbClr val="000000"/>
              </a:buClr>
              <a:buSzPct val="100000"/>
              <a:buFont typeface="Arial"/>
              <a:buChar char="●"/>
            </a:pPr>
            <a:r>
              <a:rPr lang="en-CA" sz="1000" b="1" dirty="0">
                <a:solidFill>
                  <a:schemeClr val="dk2"/>
                </a:solidFill>
                <a:latin typeface="Arial" panose="020B0604020202020204" pitchFamily="34" charset="0"/>
                <a:cs typeface="Arial" panose="020B0604020202020204" pitchFamily="34" charset="0"/>
              </a:rPr>
              <a:t>Conventional (the down payment is more than 30%)</a:t>
            </a:r>
          </a:p>
          <a:p>
            <a:pPr marL="457200" lvl="0" indent="-292100">
              <a:buClr>
                <a:srgbClr val="000000"/>
              </a:buClr>
              <a:buSzPct val="100000"/>
              <a:buFont typeface="Arial"/>
              <a:buChar char="●"/>
            </a:pPr>
            <a:r>
              <a:rPr lang="en-CA" sz="1000" b="1" dirty="0">
                <a:solidFill>
                  <a:schemeClr val="dk2"/>
                </a:solidFill>
                <a:latin typeface="Arial" panose="020B0604020202020204" pitchFamily="34" charset="0"/>
                <a:cs typeface="Arial" panose="020B0604020202020204" pitchFamily="34" charset="0"/>
              </a:rPr>
              <a:t>High Ratio (the down payment is less than 30%, requires mortgage default </a:t>
            </a:r>
            <a:r>
              <a:rPr lang="en-CA" sz="1000" b="1" dirty="0" smtClean="0">
                <a:solidFill>
                  <a:schemeClr val="dk2"/>
                </a:solidFill>
                <a:latin typeface="Arial" panose="020B0604020202020204" pitchFamily="34" charset="0"/>
                <a:cs typeface="Arial" panose="020B0604020202020204" pitchFamily="34" charset="0"/>
              </a:rPr>
              <a:t>insurance, which is normally added on to the Principle amount)</a:t>
            </a:r>
            <a:endParaRPr lang="en-CA" sz="1000" b="1" dirty="0">
              <a:solidFill>
                <a:schemeClr val="dk2"/>
              </a:solidFill>
              <a:latin typeface="Arial" panose="020B0604020202020204" pitchFamily="34" charset="0"/>
              <a:cs typeface="Arial" panose="020B0604020202020204" pitchFamily="34" charset="0"/>
            </a:endParaRPr>
          </a:p>
          <a:p>
            <a:pPr lvl="0"/>
            <a:endParaRPr lang="en-CA" sz="1000" b="1" dirty="0">
              <a:solidFill>
                <a:schemeClr val="dk2"/>
              </a:solidFill>
              <a:latin typeface="Arial" panose="020B0604020202020204" pitchFamily="34" charset="0"/>
              <a:cs typeface="Arial" panose="020B0604020202020204" pitchFamily="34" charset="0"/>
            </a:endParaRPr>
          </a:p>
          <a:p>
            <a:pPr marL="0" lvl="0" indent="0">
              <a:buClr>
                <a:schemeClr val="dk1"/>
              </a:buClr>
              <a:buSzPct val="110000"/>
              <a:buNone/>
            </a:pPr>
            <a:r>
              <a:rPr lang="en-CA" sz="1000" b="1" dirty="0">
                <a:solidFill>
                  <a:srgbClr val="D0322C"/>
                </a:solidFill>
                <a:latin typeface="Arial" panose="020B0604020202020204" pitchFamily="34" charset="0"/>
                <a:cs typeface="Arial" panose="020B0604020202020204" pitchFamily="34" charset="0"/>
              </a:rPr>
              <a:t> </a:t>
            </a:r>
            <a:r>
              <a:rPr lang="en-CA" sz="1000" b="1" dirty="0" smtClean="0">
                <a:solidFill>
                  <a:srgbClr val="D0322C"/>
                </a:solidFill>
                <a:latin typeface="Arial" panose="020B0604020202020204" pitchFamily="34" charset="0"/>
                <a:cs typeface="Arial" panose="020B0604020202020204" pitchFamily="34" charset="0"/>
              </a:rPr>
              <a:t>   Mortgage </a:t>
            </a:r>
            <a:r>
              <a:rPr lang="en-CA" sz="1000" b="1" dirty="0">
                <a:solidFill>
                  <a:srgbClr val="D0322C"/>
                </a:solidFill>
                <a:latin typeface="Arial" panose="020B0604020202020204" pitchFamily="34" charset="0"/>
                <a:cs typeface="Arial" panose="020B0604020202020204" pitchFamily="34" charset="0"/>
              </a:rPr>
              <a:t>Default Insurance</a:t>
            </a:r>
          </a:p>
          <a:p>
            <a:pPr marL="457200" lvl="0" indent="-292100">
              <a:buClr>
                <a:srgbClr val="000000"/>
              </a:buClr>
              <a:buSzPct val="100000"/>
              <a:buFont typeface="Arial"/>
              <a:buChar char="●"/>
            </a:pPr>
            <a:r>
              <a:rPr lang="en-CA" sz="1000" b="1" dirty="0">
                <a:solidFill>
                  <a:schemeClr val="dk2"/>
                </a:solidFill>
                <a:latin typeface="Arial" panose="020B0604020202020204" pitchFamily="34" charset="0"/>
                <a:cs typeface="Arial" panose="020B0604020202020204" pitchFamily="34" charset="0"/>
              </a:rPr>
              <a:t>Required with a Down Payment between 5% and 30%</a:t>
            </a:r>
          </a:p>
          <a:p>
            <a:pPr marL="457200" lvl="0" indent="-292100">
              <a:buClr>
                <a:srgbClr val="000000"/>
              </a:buClr>
              <a:buSzPct val="100000"/>
              <a:buFont typeface="Arial"/>
              <a:buChar char="●"/>
            </a:pPr>
            <a:r>
              <a:rPr lang="en-CA" sz="1000" b="1" dirty="0">
                <a:solidFill>
                  <a:schemeClr val="dk2"/>
                </a:solidFill>
                <a:latin typeface="Arial" panose="020B0604020202020204" pitchFamily="34" charset="0"/>
                <a:cs typeface="Arial" panose="020B0604020202020204" pitchFamily="34" charset="0"/>
              </a:rPr>
              <a:t>The lender will choose the insurer</a:t>
            </a:r>
          </a:p>
          <a:p>
            <a:pPr marL="457200" lvl="0" indent="-292100">
              <a:buClr>
                <a:srgbClr val="000000"/>
              </a:buClr>
              <a:buSzPct val="100000"/>
              <a:buFont typeface="Arial"/>
              <a:buChar char="●"/>
            </a:pPr>
            <a:r>
              <a:rPr lang="en-CA" sz="1000" b="1" dirty="0">
                <a:solidFill>
                  <a:schemeClr val="dk2"/>
                </a:solidFill>
                <a:latin typeface="Arial" panose="020B0604020202020204" pitchFamily="34" charset="0"/>
                <a:cs typeface="Arial" panose="020B0604020202020204" pitchFamily="34" charset="0"/>
              </a:rPr>
              <a:t>Insurance premiums range from 0.5% to 3.75% of Mortgage amount </a:t>
            </a:r>
          </a:p>
          <a:p>
            <a:pPr marL="457200" lvl="0" indent="-292100">
              <a:buClr>
                <a:srgbClr val="000000"/>
              </a:buClr>
              <a:buSzPct val="100000"/>
              <a:buFont typeface="Arial"/>
              <a:buChar char="●"/>
            </a:pPr>
            <a:r>
              <a:rPr lang="en-CA" sz="1000" b="1" dirty="0" err="1">
                <a:solidFill>
                  <a:schemeClr val="dk2"/>
                </a:solidFill>
                <a:latin typeface="Arial" panose="020B0604020202020204" pitchFamily="34" charset="0"/>
                <a:cs typeface="Arial" panose="020B0604020202020204" pitchFamily="34" charset="0"/>
              </a:rPr>
              <a:t>eg</a:t>
            </a:r>
            <a:r>
              <a:rPr lang="en-CA" sz="1000" b="1" dirty="0">
                <a:solidFill>
                  <a:schemeClr val="dk2"/>
                </a:solidFill>
                <a:latin typeface="Arial" panose="020B0604020202020204" pitchFamily="34" charset="0"/>
                <a:cs typeface="Arial" panose="020B0604020202020204" pitchFamily="34" charset="0"/>
              </a:rPr>
              <a:t>.  $100,000 x 3.75% = $3,750.00</a:t>
            </a:r>
          </a:p>
          <a:p>
            <a:pPr marL="457200" lvl="0" indent="-292100">
              <a:buClr>
                <a:srgbClr val="000000"/>
              </a:buClr>
              <a:buSzPct val="100000"/>
              <a:buFont typeface="Arial"/>
              <a:buChar char="●"/>
            </a:pPr>
            <a:r>
              <a:rPr lang="en-CA" sz="1000" b="1" dirty="0">
                <a:solidFill>
                  <a:schemeClr val="dk2"/>
                </a:solidFill>
                <a:latin typeface="Arial" panose="020B0604020202020204" pitchFamily="34" charset="0"/>
                <a:cs typeface="Arial" panose="020B0604020202020204" pitchFamily="34" charset="0"/>
              </a:rPr>
              <a:t>Premium added to Mortgage. (Note HST of 13% added to premium and must be paid upfront)</a:t>
            </a:r>
          </a:p>
          <a:p>
            <a:pPr marL="0" lvl="0" indent="0">
              <a:buClr>
                <a:schemeClr val="dk1"/>
              </a:buClr>
              <a:buSzPct val="110000"/>
              <a:buNone/>
            </a:pPr>
            <a:r>
              <a:rPr lang="en-CA" sz="1000" b="1" dirty="0">
                <a:solidFill>
                  <a:schemeClr val="dk2"/>
                </a:solidFill>
                <a:latin typeface="Arial" panose="020B0604020202020204" pitchFamily="34" charset="0"/>
                <a:cs typeface="Arial" panose="020B0604020202020204" pitchFamily="34" charset="0"/>
              </a:rPr>
              <a:t> </a:t>
            </a:r>
          </a:p>
          <a:p>
            <a:pPr marL="0" lvl="0" indent="0">
              <a:buClr>
                <a:schemeClr val="dk1"/>
              </a:buClr>
              <a:buSzPct val="110000"/>
              <a:buNone/>
            </a:pPr>
            <a:r>
              <a:rPr lang="en-CA" sz="1000" b="1" dirty="0" smtClean="0">
                <a:solidFill>
                  <a:srgbClr val="D0322C"/>
                </a:solidFill>
                <a:latin typeface="Arial" panose="020B0604020202020204" pitchFamily="34" charset="0"/>
                <a:cs typeface="Arial" panose="020B0604020202020204" pitchFamily="34" charset="0"/>
              </a:rPr>
              <a:t>    Documents </a:t>
            </a:r>
            <a:r>
              <a:rPr lang="en-CA" sz="1000" b="1" dirty="0">
                <a:solidFill>
                  <a:srgbClr val="D0322C"/>
                </a:solidFill>
                <a:latin typeface="Arial" panose="020B0604020202020204" pitchFamily="34" charset="0"/>
                <a:cs typeface="Arial" panose="020B0604020202020204" pitchFamily="34" charset="0"/>
              </a:rPr>
              <a:t>You Might Need for Mortgages</a:t>
            </a:r>
          </a:p>
          <a:p>
            <a:pPr marL="457200" lvl="0" indent="-292100">
              <a:buClr>
                <a:srgbClr val="000000"/>
              </a:buClr>
              <a:buSzPct val="100000"/>
              <a:buFont typeface="Arial"/>
              <a:buChar char="●"/>
            </a:pPr>
            <a:r>
              <a:rPr lang="en-CA" sz="1000" b="1" dirty="0">
                <a:solidFill>
                  <a:schemeClr val="dk2"/>
                </a:solidFill>
                <a:latin typeface="Arial" panose="020B0604020202020204" pitchFamily="34" charset="0"/>
                <a:cs typeface="Arial" panose="020B0604020202020204" pitchFamily="34" charset="0"/>
              </a:rPr>
              <a:t>Accepted Agreement of Purchase &amp; Sale</a:t>
            </a:r>
          </a:p>
          <a:p>
            <a:pPr marL="457200" lvl="0" indent="-292100">
              <a:buClr>
                <a:srgbClr val="000000"/>
              </a:buClr>
              <a:buSzPct val="100000"/>
              <a:buFont typeface="Arial"/>
              <a:buChar char="●"/>
            </a:pPr>
            <a:r>
              <a:rPr lang="en-CA" sz="1000" b="1" dirty="0">
                <a:solidFill>
                  <a:schemeClr val="dk2"/>
                </a:solidFill>
                <a:latin typeface="Arial" panose="020B0604020202020204" pitchFamily="34" charset="0"/>
                <a:cs typeface="Arial" panose="020B0604020202020204" pitchFamily="34" charset="0"/>
              </a:rPr>
              <a:t>Feature Sheet/Listing Information with Exterior Photo</a:t>
            </a:r>
          </a:p>
          <a:p>
            <a:pPr marL="457200" lvl="0" indent="-292100">
              <a:buClr>
                <a:srgbClr val="000000"/>
              </a:buClr>
              <a:buSzPct val="100000"/>
              <a:buFont typeface="Arial"/>
              <a:buChar char="●"/>
            </a:pPr>
            <a:r>
              <a:rPr lang="en-CA" sz="1000" b="1" dirty="0">
                <a:solidFill>
                  <a:schemeClr val="dk2"/>
                </a:solidFill>
                <a:latin typeface="Arial" panose="020B0604020202020204" pitchFamily="34" charset="0"/>
                <a:cs typeface="Arial" panose="020B0604020202020204" pitchFamily="34" charset="0"/>
              </a:rPr>
              <a:t>Letter from Employer confirming annual income and length of employment</a:t>
            </a:r>
          </a:p>
          <a:p>
            <a:pPr marL="457200" lvl="0" indent="-292100">
              <a:buClr>
                <a:srgbClr val="000000"/>
              </a:buClr>
              <a:buSzPct val="100000"/>
              <a:buFont typeface="Arial"/>
              <a:buChar char="●"/>
            </a:pPr>
            <a:r>
              <a:rPr lang="en-CA" sz="1000" b="1" dirty="0">
                <a:solidFill>
                  <a:schemeClr val="dk2"/>
                </a:solidFill>
                <a:latin typeface="Arial" panose="020B0604020202020204" pitchFamily="34" charset="0"/>
                <a:cs typeface="Arial" panose="020B0604020202020204" pitchFamily="34" charset="0"/>
              </a:rPr>
              <a:t>T4 Slips/Income Tax returns</a:t>
            </a:r>
          </a:p>
          <a:p>
            <a:pPr marL="457200" lvl="0" indent="-292100">
              <a:buClr>
                <a:srgbClr val="000000"/>
              </a:buClr>
              <a:buSzPct val="100000"/>
              <a:buFont typeface="Arial"/>
              <a:buChar char="●"/>
            </a:pPr>
            <a:r>
              <a:rPr lang="en-CA" sz="1000" b="1" dirty="0">
                <a:solidFill>
                  <a:schemeClr val="dk2"/>
                </a:solidFill>
                <a:latin typeface="Arial" panose="020B0604020202020204" pitchFamily="34" charset="0"/>
                <a:cs typeface="Arial" panose="020B0604020202020204" pitchFamily="34" charset="0"/>
              </a:rPr>
              <a:t>Notice of Assessment from previous year</a:t>
            </a:r>
          </a:p>
          <a:p>
            <a:pPr marL="457200" lvl="0" indent="-292100">
              <a:buClr>
                <a:srgbClr val="000000"/>
              </a:buClr>
              <a:buSzPct val="100000"/>
              <a:buFont typeface="Arial"/>
              <a:buChar char="●"/>
            </a:pPr>
            <a:r>
              <a:rPr lang="en-CA" sz="1000" b="1" dirty="0">
                <a:solidFill>
                  <a:schemeClr val="dk2"/>
                </a:solidFill>
                <a:latin typeface="Arial" panose="020B0604020202020204" pitchFamily="34" charset="0"/>
                <a:cs typeface="Arial" panose="020B0604020202020204" pitchFamily="34" charset="0"/>
              </a:rPr>
              <a:t>Verification of Down Payment– copy of bonds, investment certificates, bank books</a:t>
            </a:r>
            <a:r>
              <a:rPr lang="en-CA" sz="1000" b="1" dirty="0" smtClean="0">
                <a:solidFill>
                  <a:schemeClr val="dk2"/>
                </a:solidFill>
                <a:latin typeface="Arial" panose="020B0604020202020204" pitchFamily="34" charset="0"/>
                <a:cs typeface="Arial" panose="020B0604020202020204" pitchFamily="34" charset="0"/>
              </a:rPr>
              <a:t>.</a:t>
            </a:r>
          </a:p>
          <a:p>
            <a:pPr marL="165100" lvl="0" indent="0">
              <a:buClr>
                <a:srgbClr val="000000"/>
              </a:buClr>
              <a:buSzPct val="100000"/>
              <a:buNone/>
            </a:pPr>
            <a:endParaRPr lang="en-CA" sz="1200" dirty="0">
              <a:solidFill>
                <a:schemeClr val="dk2"/>
              </a:solidFill>
            </a:endParaRPr>
          </a:p>
          <a:p>
            <a:pPr marL="0" lvl="0" indent="0">
              <a:buClr>
                <a:schemeClr val="dk1"/>
              </a:buClr>
              <a:buSzPct val="110000"/>
              <a:buNone/>
            </a:pPr>
            <a:r>
              <a:rPr lang="en-CA" sz="1200" b="1" u="sng" dirty="0" smtClean="0">
                <a:solidFill>
                  <a:srgbClr val="C00000"/>
                </a:solidFill>
                <a:latin typeface="Arial" panose="020B0604020202020204" pitchFamily="34" charset="0"/>
                <a:cs typeface="Arial" panose="020B0604020202020204" pitchFamily="34" charset="0"/>
              </a:rPr>
              <a:t>Lawyers</a:t>
            </a:r>
          </a:p>
          <a:p>
            <a:pPr marL="0" lvl="0" indent="0">
              <a:buClr>
                <a:schemeClr val="dk1"/>
              </a:buClr>
              <a:buSzPct val="110000"/>
              <a:buNone/>
            </a:pPr>
            <a:endParaRPr lang="en-CA" sz="1000" b="1" dirty="0">
              <a:solidFill>
                <a:schemeClr val="tx2"/>
              </a:solidFill>
              <a:latin typeface="Arial" panose="020B0604020202020204" pitchFamily="34" charset="0"/>
              <a:cs typeface="Arial" panose="020B0604020202020204" pitchFamily="34" charset="0"/>
            </a:endParaRPr>
          </a:p>
          <a:p>
            <a:pPr marL="291465" lvl="1" indent="0">
              <a:buClr>
                <a:schemeClr val="dk1"/>
              </a:buClr>
              <a:buSzPct val="110000"/>
              <a:buNone/>
            </a:pPr>
            <a:r>
              <a:rPr lang="en-CA" sz="1000" b="1" dirty="0" smtClean="0">
                <a:solidFill>
                  <a:schemeClr val="tx2"/>
                </a:solidFill>
                <a:latin typeface="Arial" panose="020B0604020202020204" pitchFamily="34" charset="0"/>
                <a:cs typeface="Arial" panose="020B0604020202020204" pitchFamily="34" charset="0"/>
              </a:rPr>
              <a:t>Lawyers are responsible for assuring the buyers that the property is:</a:t>
            </a:r>
          </a:p>
          <a:p>
            <a:pPr marL="291465" lvl="1" indent="0">
              <a:buClr>
                <a:schemeClr val="dk1"/>
              </a:buClr>
              <a:buSzPct val="110000"/>
              <a:buNone/>
            </a:pPr>
            <a:r>
              <a:rPr lang="en-CA" sz="1000" b="1" dirty="0">
                <a:solidFill>
                  <a:schemeClr val="tx2"/>
                </a:solidFill>
                <a:latin typeface="Arial" panose="020B0604020202020204" pitchFamily="34" charset="0"/>
                <a:cs typeface="Arial" panose="020B0604020202020204" pitchFamily="34" charset="0"/>
              </a:rPr>
              <a:t>	</a:t>
            </a:r>
            <a:endParaRPr lang="en-CA" sz="1000" b="1" dirty="0" smtClean="0">
              <a:solidFill>
                <a:schemeClr val="tx2"/>
              </a:solidFill>
              <a:latin typeface="Arial" panose="020B0604020202020204" pitchFamily="34" charset="0"/>
              <a:cs typeface="Arial" panose="020B0604020202020204" pitchFamily="34" charset="0"/>
            </a:endParaRPr>
          </a:p>
          <a:p>
            <a:pPr marL="291465" lvl="1" indent="0">
              <a:buClr>
                <a:schemeClr val="dk1"/>
              </a:buClr>
              <a:buSzPct val="110000"/>
              <a:buNone/>
            </a:pPr>
            <a:r>
              <a:rPr lang="en-CA" sz="1000" b="1" dirty="0" smtClean="0">
                <a:solidFill>
                  <a:schemeClr val="tx2"/>
                </a:solidFill>
                <a:latin typeface="Arial" panose="020B0604020202020204" pitchFamily="34" charset="0"/>
                <a:cs typeface="Arial" panose="020B0604020202020204" pitchFamily="34" charset="0"/>
              </a:rPr>
              <a:t>1. Free from all liens and encumbrances</a:t>
            </a:r>
          </a:p>
          <a:p>
            <a:pPr marL="291465" lvl="1" indent="0">
              <a:buClr>
                <a:schemeClr val="dk1"/>
              </a:buClr>
              <a:buSzPct val="110000"/>
              <a:buNone/>
            </a:pPr>
            <a:r>
              <a:rPr lang="en-CA" sz="1000" b="1" dirty="0" smtClean="0">
                <a:solidFill>
                  <a:schemeClr val="tx2"/>
                </a:solidFill>
                <a:latin typeface="Arial" panose="020B0604020202020204" pitchFamily="34" charset="0"/>
                <a:cs typeface="Arial" panose="020B0604020202020204" pitchFamily="34" charset="0"/>
              </a:rPr>
              <a:t>2. Compliant with municipal zoning and bylaws</a:t>
            </a:r>
          </a:p>
          <a:p>
            <a:pPr marL="291465" lvl="1" indent="0">
              <a:buClr>
                <a:schemeClr val="dk1"/>
              </a:buClr>
              <a:buSzPct val="110000"/>
              <a:buNone/>
            </a:pPr>
            <a:r>
              <a:rPr lang="en-CA" sz="1000" b="1" dirty="0" smtClean="0">
                <a:solidFill>
                  <a:schemeClr val="tx2"/>
                </a:solidFill>
                <a:latin typeface="Arial" panose="020B0604020202020204" pitchFamily="34" charset="0"/>
                <a:cs typeface="Arial" panose="020B0604020202020204" pitchFamily="34" charset="0"/>
              </a:rPr>
              <a:t>3. Up-to-date with all tax and water payments</a:t>
            </a:r>
          </a:p>
          <a:p>
            <a:pPr marL="291465" lvl="1" indent="0">
              <a:buClr>
                <a:schemeClr val="dk1"/>
              </a:buClr>
              <a:buSzPct val="110000"/>
              <a:buNone/>
            </a:pPr>
            <a:r>
              <a:rPr lang="en-CA" sz="1000" b="1" dirty="0" smtClean="0">
                <a:solidFill>
                  <a:schemeClr val="tx2"/>
                </a:solidFill>
                <a:latin typeface="Arial" panose="020B0604020202020204" pitchFamily="34" charset="0"/>
                <a:cs typeface="Arial" panose="020B0604020202020204" pitchFamily="34" charset="0"/>
              </a:rPr>
              <a:t>4.  The lawyer will carry out multiple searches depending on the property.  Some common searches include:</a:t>
            </a:r>
            <a:endParaRPr lang="en-CA" sz="1000" b="1" dirty="0">
              <a:solidFill>
                <a:schemeClr val="tx2"/>
              </a:solidFill>
              <a:latin typeface="Arial" panose="020B0604020202020204" pitchFamily="34" charset="0"/>
              <a:cs typeface="Arial" panose="020B0604020202020204" pitchFamily="34" charset="0"/>
            </a:endParaRPr>
          </a:p>
        </p:txBody>
      </p:sp>
      <p:sp>
        <p:nvSpPr>
          <p:cNvPr id="7" name="Shape 54"/>
          <p:cNvSpPr txBox="1">
            <a:spLocks/>
          </p:cNvSpPr>
          <p:nvPr/>
        </p:nvSpPr>
        <p:spPr>
          <a:xfrm>
            <a:off x="298650" y="325937"/>
            <a:ext cx="7175100" cy="381429"/>
          </a:xfrm>
          <a:prstGeom prst="rect">
            <a:avLst/>
          </a:prstGeom>
          <a:noFill/>
          <a:ln>
            <a:noFill/>
          </a:ln>
        </p:spPr>
        <p:txBody>
          <a:bodyPr vert="horz" lIns="91425" tIns="91425" rIns="91425" bIns="91425" rtlCol="0" anchor="ctr" anchorCtr="0">
            <a:noAutofit/>
          </a:bodyPr>
          <a:lstStyle>
            <a:lvl1pPr marL="145733" indent="-145733" algn="l" defTabSz="582930" rtl="0" eaLnBrk="1" latinLnBrk="0" hangingPunct="1">
              <a:lnSpc>
                <a:spcPct val="90000"/>
              </a:lnSpc>
              <a:spcBef>
                <a:spcPts val="0"/>
              </a:spcBef>
              <a:buFont typeface="Arial" panose="020B0604020202020204" pitchFamily="34" charset="0"/>
              <a:buChar char="•"/>
              <a:defRPr sz="1785" kern="1200">
                <a:solidFill>
                  <a:schemeClr val="tx1"/>
                </a:solidFill>
                <a:latin typeface="+mn-lt"/>
                <a:ea typeface="+mn-ea"/>
                <a:cs typeface="+mn-cs"/>
              </a:defRPr>
            </a:lvl1pPr>
            <a:lvl2pPr marL="437198" indent="-145733" algn="l" defTabSz="582930" rtl="0" eaLnBrk="1" latinLnBrk="0" hangingPunct="1">
              <a:lnSpc>
                <a:spcPct val="90000"/>
              </a:lnSpc>
              <a:spcBef>
                <a:spcPts val="0"/>
              </a:spcBef>
              <a:buFont typeface="Arial" panose="020B0604020202020204" pitchFamily="34" charset="0"/>
              <a:buChar char="•"/>
              <a:defRPr sz="1530" kern="1200">
                <a:solidFill>
                  <a:schemeClr val="tx1"/>
                </a:solidFill>
                <a:latin typeface="+mn-lt"/>
                <a:ea typeface="+mn-ea"/>
                <a:cs typeface="+mn-cs"/>
              </a:defRPr>
            </a:lvl2pPr>
            <a:lvl3pPr marL="728663" indent="-145733" algn="l" defTabSz="582930" rtl="0" eaLnBrk="1" latinLnBrk="0" hangingPunct="1">
              <a:lnSpc>
                <a:spcPct val="90000"/>
              </a:lnSpc>
              <a:spcBef>
                <a:spcPts val="0"/>
              </a:spcBef>
              <a:buFont typeface="Arial" panose="020B0604020202020204" pitchFamily="34" charset="0"/>
              <a:buChar char="•"/>
              <a:defRPr sz="1275" kern="1200">
                <a:solidFill>
                  <a:schemeClr val="tx1"/>
                </a:solidFill>
                <a:latin typeface="+mn-lt"/>
                <a:ea typeface="+mn-ea"/>
                <a:cs typeface="+mn-cs"/>
              </a:defRPr>
            </a:lvl3pPr>
            <a:lvl4pPr marL="1020128" indent="-145733" algn="l" defTabSz="582930" rtl="0" eaLnBrk="1" latinLnBrk="0" hangingPunct="1">
              <a:lnSpc>
                <a:spcPct val="90000"/>
              </a:lnSpc>
              <a:spcBef>
                <a:spcPts val="0"/>
              </a:spcBef>
              <a:buFont typeface="Arial" panose="020B0604020202020204" pitchFamily="34" charset="0"/>
              <a:buChar char="•"/>
              <a:defRPr sz="1148" kern="1200">
                <a:solidFill>
                  <a:schemeClr val="tx1"/>
                </a:solidFill>
                <a:latin typeface="+mn-lt"/>
                <a:ea typeface="+mn-ea"/>
                <a:cs typeface="+mn-cs"/>
              </a:defRPr>
            </a:lvl4pPr>
            <a:lvl5pPr marL="1311593" indent="-145733" algn="l" defTabSz="582930" rtl="0" eaLnBrk="1" latinLnBrk="0" hangingPunct="1">
              <a:lnSpc>
                <a:spcPct val="90000"/>
              </a:lnSpc>
              <a:spcBef>
                <a:spcPts val="0"/>
              </a:spcBef>
              <a:buFont typeface="Arial" panose="020B0604020202020204" pitchFamily="34" charset="0"/>
              <a:buChar char="•"/>
              <a:defRPr sz="1148" kern="1200">
                <a:solidFill>
                  <a:schemeClr val="tx1"/>
                </a:solidFill>
                <a:latin typeface="+mn-lt"/>
                <a:ea typeface="+mn-ea"/>
                <a:cs typeface="+mn-cs"/>
              </a:defRPr>
            </a:lvl5pPr>
            <a:lvl6pPr marL="1603058" indent="-145733" algn="l" defTabSz="582930" rtl="0" eaLnBrk="1" latinLnBrk="0" hangingPunct="1">
              <a:lnSpc>
                <a:spcPct val="90000"/>
              </a:lnSpc>
              <a:spcBef>
                <a:spcPts val="0"/>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0"/>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0"/>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0"/>
              </a:spcBef>
              <a:buFont typeface="Arial" panose="020B0604020202020204" pitchFamily="34" charset="0"/>
              <a:buChar char="•"/>
              <a:defRPr sz="1148" kern="1200">
                <a:solidFill>
                  <a:schemeClr val="tx1"/>
                </a:solidFill>
                <a:latin typeface="+mn-lt"/>
                <a:ea typeface="+mn-ea"/>
                <a:cs typeface="+mn-cs"/>
              </a:defRPr>
            </a:lvl9pPr>
          </a:lstStyle>
          <a:p>
            <a:pPr>
              <a:buFont typeface="Arial" panose="020B0604020202020204" pitchFamily="34" charset="0"/>
              <a:buNone/>
            </a:pPr>
            <a:r>
              <a:rPr lang="en-CA" sz="2400" dirty="0" smtClean="0">
                <a:solidFill>
                  <a:srgbClr val="A6A6A6"/>
                </a:solidFill>
              </a:rPr>
              <a:t>STEP 2 |  </a:t>
            </a:r>
            <a:r>
              <a:rPr lang="en-CA" sz="2400" dirty="0" smtClean="0">
                <a:solidFill>
                  <a:srgbClr val="D0322C"/>
                </a:solidFill>
              </a:rPr>
              <a:t>Costs of Buying a Home</a:t>
            </a:r>
            <a:endParaRPr lang="en-CA" dirty="0"/>
          </a:p>
        </p:txBody>
      </p:sp>
      <p:sp>
        <p:nvSpPr>
          <p:cNvPr id="8" name="TextBox 7"/>
          <p:cNvSpPr txBox="1"/>
          <p:nvPr/>
        </p:nvSpPr>
        <p:spPr>
          <a:xfrm>
            <a:off x="921627" y="4713141"/>
            <a:ext cx="2458657" cy="1015663"/>
          </a:xfrm>
          <a:prstGeom prst="rect">
            <a:avLst/>
          </a:prstGeom>
          <a:noFill/>
        </p:spPr>
        <p:txBody>
          <a:bodyPr wrap="square" rtlCol="0">
            <a:spAutoFit/>
          </a:bodyPr>
          <a:lstStyle/>
          <a:p>
            <a:r>
              <a:rPr lang="en-CA" sz="1000" b="1" dirty="0" smtClean="0">
                <a:solidFill>
                  <a:srgbClr val="C00000"/>
                </a:solidFill>
              </a:rPr>
              <a:t>Tax Certificate</a:t>
            </a:r>
          </a:p>
          <a:p>
            <a:r>
              <a:rPr lang="en-CA" sz="1000" b="1" dirty="0" smtClean="0">
                <a:solidFill>
                  <a:srgbClr val="C00000"/>
                </a:solidFill>
              </a:rPr>
              <a:t>Water Arrears Certificate</a:t>
            </a:r>
          </a:p>
          <a:p>
            <a:r>
              <a:rPr lang="en-CA" sz="1000" b="1" dirty="0" smtClean="0">
                <a:solidFill>
                  <a:srgbClr val="C00000"/>
                </a:solidFill>
              </a:rPr>
              <a:t>Zoning compliance</a:t>
            </a:r>
          </a:p>
          <a:p>
            <a:r>
              <a:rPr lang="en-CA" sz="1000" b="1" dirty="0" smtClean="0">
                <a:solidFill>
                  <a:srgbClr val="C00000"/>
                </a:solidFill>
              </a:rPr>
              <a:t>Title Search</a:t>
            </a:r>
          </a:p>
          <a:p>
            <a:r>
              <a:rPr lang="en-CA" sz="1000" b="1" dirty="0" smtClean="0">
                <a:solidFill>
                  <a:srgbClr val="C00000"/>
                </a:solidFill>
              </a:rPr>
              <a:t>Title Insurance</a:t>
            </a:r>
            <a:r>
              <a:rPr lang="en-CA" sz="1000" b="1" dirty="0">
                <a:solidFill>
                  <a:srgbClr val="C00000"/>
                </a:solidFill>
              </a:rPr>
              <a:t> </a:t>
            </a:r>
            <a:r>
              <a:rPr lang="en-CA" sz="1000" b="1" dirty="0" smtClean="0">
                <a:solidFill>
                  <a:srgbClr val="C00000"/>
                </a:solidFill>
              </a:rPr>
              <a:t>(Purchase Price up to $500,000)</a:t>
            </a:r>
          </a:p>
        </p:txBody>
      </p:sp>
      <p:sp>
        <p:nvSpPr>
          <p:cNvPr id="2" name="TextBox 1"/>
          <p:cNvSpPr txBox="1"/>
          <p:nvPr/>
        </p:nvSpPr>
        <p:spPr>
          <a:xfrm>
            <a:off x="3380284" y="4725200"/>
            <a:ext cx="2337758" cy="1015663"/>
          </a:xfrm>
          <a:prstGeom prst="rect">
            <a:avLst/>
          </a:prstGeom>
          <a:noFill/>
        </p:spPr>
        <p:txBody>
          <a:bodyPr wrap="square" rtlCol="0">
            <a:spAutoFit/>
          </a:bodyPr>
          <a:lstStyle/>
          <a:p>
            <a:r>
              <a:rPr lang="en-CA" sz="1000" b="1" dirty="0" smtClean="0">
                <a:solidFill>
                  <a:srgbClr val="C00000"/>
                </a:solidFill>
              </a:rPr>
              <a:t>$45 - $73</a:t>
            </a:r>
          </a:p>
          <a:p>
            <a:r>
              <a:rPr lang="en-CA" sz="1000" b="1" dirty="0" smtClean="0">
                <a:solidFill>
                  <a:srgbClr val="C00000"/>
                </a:solidFill>
              </a:rPr>
              <a:t>$73</a:t>
            </a:r>
          </a:p>
          <a:p>
            <a:r>
              <a:rPr lang="en-CA" sz="1000" b="1" dirty="0" smtClean="0">
                <a:solidFill>
                  <a:srgbClr val="C00000"/>
                </a:solidFill>
              </a:rPr>
              <a:t>$226</a:t>
            </a:r>
          </a:p>
          <a:p>
            <a:r>
              <a:rPr lang="en-CA" sz="1000" b="1" dirty="0" smtClean="0">
                <a:solidFill>
                  <a:srgbClr val="C00000"/>
                </a:solidFill>
              </a:rPr>
              <a:t>$200</a:t>
            </a:r>
          </a:p>
          <a:p>
            <a:r>
              <a:rPr lang="en-CA" sz="1000" b="1" dirty="0" smtClean="0">
                <a:solidFill>
                  <a:srgbClr val="C00000"/>
                </a:solidFill>
              </a:rPr>
              <a:t>$270 - $378</a:t>
            </a:r>
          </a:p>
          <a:p>
            <a:r>
              <a:rPr lang="en-CA" sz="1000" b="1" i="1" dirty="0" smtClean="0">
                <a:solidFill>
                  <a:srgbClr val="C00000"/>
                </a:solidFill>
              </a:rPr>
              <a:t>(All costs are approximate)</a:t>
            </a:r>
          </a:p>
        </p:txBody>
      </p:sp>
      <p:sp>
        <p:nvSpPr>
          <p:cNvPr id="5" name="TextBox 4"/>
          <p:cNvSpPr txBox="1"/>
          <p:nvPr/>
        </p:nvSpPr>
        <p:spPr>
          <a:xfrm>
            <a:off x="655838" y="5752465"/>
            <a:ext cx="6460724" cy="1015663"/>
          </a:xfrm>
          <a:prstGeom prst="rect">
            <a:avLst/>
          </a:prstGeom>
          <a:noFill/>
        </p:spPr>
        <p:txBody>
          <a:bodyPr wrap="square" rtlCol="0">
            <a:spAutoFit/>
          </a:bodyPr>
          <a:lstStyle/>
          <a:p>
            <a:r>
              <a:rPr lang="en-CA" sz="1000" b="1" dirty="0" smtClean="0">
                <a:solidFill>
                  <a:schemeClr val="tx2"/>
                </a:solidFill>
              </a:rPr>
              <a:t>5.  Other costs include the registration of documents such as the Deed and Mortgage.</a:t>
            </a:r>
            <a:endParaRPr lang="en-CA" sz="1000" b="1" dirty="0">
              <a:solidFill>
                <a:schemeClr val="tx2"/>
              </a:solidFill>
            </a:endParaRPr>
          </a:p>
          <a:p>
            <a:pPr marL="228600" indent="-228600">
              <a:buAutoNum type="arabicPeriod" startAt="6"/>
            </a:pPr>
            <a:r>
              <a:rPr lang="en-CA" sz="1000" b="1" dirty="0" smtClean="0">
                <a:solidFill>
                  <a:schemeClr val="tx2"/>
                </a:solidFill>
              </a:rPr>
              <a:t>The lawyer will provide you with a </a:t>
            </a:r>
            <a:r>
              <a:rPr lang="en-CA" sz="1000" b="1" i="1" u="sng" dirty="0" smtClean="0">
                <a:solidFill>
                  <a:schemeClr val="tx2"/>
                </a:solidFill>
              </a:rPr>
              <a:t>List of Adjustments</a:t>
            </a:r>
            <a:r>
              <a:rPr lang="en-CA" sz="1000" b="1" dirty="0" smtClean="0">
                <a:solidFill>
                  <a:schemeClr val="tx2"/>
                </a:solidFill>
              </a:rPr>
              <a:t>, a proportioned amount for taxes, fuel, rent, and local improvements. </a:t>
            </a:r>
          </a:p>
          <a:p>
            <a:pPr marL="228600" indent="-228600">
              <a:buAutoNum type="arabicPeriod" startAt="6"/>
            </a:pPr>
            <a:endParaRPr lang="en-CA" sz="1000" b="1" dirty="0">
              <a:solidFill>
                <a:schemeClr val="tx2"/>
              </a:solidFill>
            </a:endParaRPr>
          </a:p>
          <a:p>
            <a:pPr algn="ctr"/>
            <a:r>
              <a:rPr lang="en-CA" sz="1000" b="1" i="1" dirty="0" smtClean="0">
                <a:solidFill>
                  <a:schemeClr val="tx2"/>
                </a:solidFill>
              </a:rPr>
              <a:t>The general fee charged by the lawyer will vary based on the type of property in question, however, The Oldford Team finds the overall total is normally somewhere between $1,000 - $3,000.</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62" y="7504849"/>
            <a:ext cx="834237" cy="183242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3175" y="7470569"/>
            <a:ext cx="849843" cy="1866708"/>
          </a:xfrm>
          <a:prstGeom prst="rect">
            <a:avLst/>
          </a:prstGeom>
        </p:spPr>
      </p:pic>
      <p:sp>
        <p:nvSpPr>
          <p:cNvPr id="12" name="TextBox 11"/>
          <p:cNvSpPr txBox="1"/>
          <p:nvPr/>
        </p:nvSpPr>
        <p:spPr>
          <a:xfrm>
            <a:off x="1295400" y="7665259"/>
            <a:ext cx="2301943" cy="1477328"/>
          </a:xfrm>
          <a:prstGeom prst="rect">
            <a:avLst/>
          </a:prstGeom>
          <a:noFill/>
          <a:ln>
            <a:solidFill>
              <a:schemeClr val="tx1">
                <a:lumMod val="50000"/>
                <a:lumOff val="50000"/>
              </a:schemeClr>
            </a:solidFill>
          </a:ln>
        </p:spPr>
        <p:txBody>
          <a:bodyPr wrap="square" rtlCol="0">
            <a:spAutoFit/>
          </a:bodyPr>
          <a:lstStyle/>
          <a:p>
            <a:pPr algn="ctr"/>
            <a:r>
              <a:rPr lang="en-CA" sz="1000" b="1" dirty="0" smtClean="0">
                <a:solidFill>
                  <a:schemeClr val="tx2"/>
                </a:solidFill>
              </a:rPr>
              <a:t>If you qualify as </a:t>
            </a:r>
            <a:r>
              <a:rPr lang="en-CA" sz="1000" b="1" dirty="0" smtClean="0">
                <a:solidFill>
                  <a:schemeClr val="tx2">
                    <a:lumMod val="50000"/>
                  </a:schemeClr>
                </a:solidFill>
              </a:rPr>
              <a:t>first time home buyers</a:t>
            </a:r>
            <a:r>
              <a:rPr lang="en-CA" sz="1000" b="1" dirty="0" smtClean="0">
                <a:solidFill>
                  <a:schemeClr val="tx2"/>
                </a:solidFill>
              </a:rPr>
              <a:t>, you are entitled to:</a:t>
            </a:r>
          </a:p>
          <a:p>
            <a:pPr algn="ctr"/>
            <a:endParaRPr lang="en-CA" sz="1000" b="1" dirty="0" smtClean="0">
              <a:solidFill>
                <a:schemeClr val="tx2"/>
              </a:solidFill>
            </a:endParaRPr>
          </a:p>
          <a:p>
            <a:pPr algn="ctr"/>
            <a:r>
              <a:rPr lang="en-CA" sz="1000" b="1" dirty="0" smtClean="0">
                <a:solidFill>
                  <a:schemeClr val="tx2"/>
                </a:solidFill>
              </a:rPr>
              <a:t>A maximum exemption of $2,000 off the total amount of Land Transfer Tax owning.</a:t>
            </a:r>
          </a:p>
          <a:p>
            <a:pPr algn="ctr"/>
            <a:r>
              <a:rPr lang="en-CA" sz="1000" b="1" dirty="0" smtClean="0">
                <a:solidFill>
                  <a:schemeClr val="tx2"/>
                </a:solidFill>
              </a:rPr>
              <a:t>See </a:t>
            </a:r>
            <a:r>
              <a:rPr lang="en-CA" sz="1000" b="1" dirty="0">
                <a:solidFill>
                  <a:schemeClr val="tx2"/>
                </a:solidFill>
                <a:hlinkClick r:id="rId4"/>
              </a:rPr>
              <a:t>http://</a:t>
            </a:r>
            <a:r>
              <a:rPr lang="en-CA" sz="1000" b="1" dirty="0" smtClean="0">
                <a:solidFill>
                  <a:schemeClr val="tx2"/>
                </a:solidFill>
                <a:hlinkClick r:id="rId4"/>
              </a:rPr>
              <a:t>www.fin.gov.on.ca/en/refund/newhome/index.html</a:t>
            </a:r>
            <a:r>
              <a:rPr lang="en-CA" sz="1000" b="1" dirty="0" smtClean="0">
                <a:solidFill>
                  <a:schemeClr val="tx2"/>
                </a:solidFill>
              </a:rPr>
              <a:t> for details!</a:t>
            </a:r>
            <a:endParaRPr lang="en-CA" sz="1000" b="1" dirty="0">
              <a:solidFill>
                <a:schemeClr val="tx2"/>
              </a:solidFill>
            </a:endParaRPr>
          </a:p>
        </p:txBody>
      </p:sp>
      <p:sp>
        <p:nvSpPr>
          <p:cNvPr id="13" name="TextBox 12"/>
          <p:cNvSpPr txBox="1"/>
          <p:nvPr/>
        </p:nvSpPr>
        <p:spPr>
          <a:xfrm>
            <a:off x="3597344" y="7665259"/>
            <a:ext cx="2755831" cy="1477328"/>
          </a:xfrm>
          <a:prstGeom prst="rect">
            <a:avLst/>
          </a:prstGeom>
          <a:noFill/>
          <a:ln>
            <a:solidFill>
              <a:schemeClr val="tx1">
                <a:lumMod val="50000"/>
                <a:lumOff val="50000"/>
              </a:schemeClr>
            </a:solidFill>
          </a:ln>
        </p:spPr>
        <p:txBody>
          <a:bodyPr wrap="square" rtlCol="0">
            <a:spAutoFit/>
          </a:bodyPr>
          <a:lstStyle/>
          <a:p>
            <a:pPr algn="ctr"/>
            <a:r>
              <a:rPr lang="en-CA" sz="1000" b="1" dirty="0" smtClean="0">
                <a:solidFill>
                  <a:schemeClr val="tx2">
                    <a:lumMod val="50000"/>
                  </a:schemeClr>
                </a:solidFill>
              </a:rPr>
              <a:t>Home Buyer’s Plan</a:t>
            </a:r>
          </a:p>
          <a:p>
            <a:pPr algn="ctr"/>
            <a:endParaRPr lang="en-CA" sz="1000" b="1" dirty="0">
              <a:solidFill>
                <a:schemeClr val="tx2"/>
              </a:solidFill>
            </a:endParaRPr>
          </a:p>
          <a:p>
            <a:pPr algn="ctr"/>
            <a:r>
              <a:rPr lang="en-CA" sz="1000" b="1" dirty="0" smtClean="0">
                <a:solidFill>
                  <a:schemeClr val="tx2"/>
                </a:solidFill>
              </a:rPr>
              <a:t>The Government of Canada allows you to </a:t>
            </a:r>
            <a:r>
              <a:rPr lang="en-CA" sz="1000" b="1" dirty="0" err="1" smtClean="0">
                <a:solidFill>
                  <a:schemeClr val="tx2"/>
                </a:solidFill>
              </a:rPr>
              <a:t>withdrawl</a:t>
            </a:r>
            <a:r>
              <a:rPr lang="en-CA" sz="1000" b="1" dirty="0" smtClean="0">
                <a:solidFill>
                  <a:schemeClr val="tx2"/>
                </a:solidFill>
              </a:rPr>
              <a:t> up to $25,000 from RRSP tax-free to buy or build a </a:t>
            </a:r>
            <a:r>
              <a:rPr lang="en-CA" sz="1000" b="1" dirty="0" err="1" smtClean="0">
                <a:solidFill>
                  <a:schemeClr val="tx2"/>
                </a:solidFill>
              </a:rPr>
              <a:t>qualifiying</a:t>
            </a:r>
            <a:r>
              <a:rPr lang="en-CA" sz="1000" b="1" dirty="0" smtClean="0">
                <a:solidFill>
                  <a:schemeClr val="tx2"/>
                </a:solidFill>
              </a:rPr>
              <a:t> home</a:t>
            </a:r>
            <a:r>
              <a:rPr lang="en-CA" sz="1000" b="1" dirty="0">
                <a:solidFill>
                  <a:schemeClr val="tx2"/>
                </a:solidFill>
              </a:rPr>
              <a:t>.  </a:t>
            </a:r>
            <a:endParaRPr lang="en-CA" sz="1000" b="1" dirty="0" smtClean="0">
              <a:solidFill>
                <a:schemeClr val="tx2"/>
              </a:solidFill>
            </a:endParaRPr>
          </a:p>
          <a:p>
            <a:pPr algn="ctr"/>
            <a:r>
              <a:rPr lang="en-CA" sz="1000" b="1" dirty="0" smtClean="0">
                <a:solidFill>
                  <a:schemeClr val="tx2"/>
                </a:solidFill>
              </a:rPr>
              <a:t>See </a:t>
            </a:r>
            <a:r>
              <a:rPr lang="en-CA" sz="1000" b="1" dirty="0" smtClean="0">
                <a:solidFill>
                  <a:schemeClr val="tx2"/>
                </a:solidFill>
                <a:hlinkClick r:id="rId5"/>
              </a:rPr>
              <a:t>http</a:t>
            </a:r>
            <a:r>
              <a:rPr lang="en-CA" sz="1000" b="1" dirty="0">
                <a:solidFill>
                  <a:schemeClr val="tx2"/>
                </a:solidFill>
                <a:hlinkClick r:id="rId5"/>
              </a:rPr>
              <a:t>://</a:t>
            </a:r>
            <a:r>
              <a:rPr lang="en-CA" sz="1000" b="1" dirty="0" smtClean="0">
                <a:solidFill>
                  <a:schemeClr val="tx2"/>
                </a:solidFill>
                <a:hlinkClick r:id="rId5"/>
              </a:rPr>
              <a:t>www.cra-arc.gc.ca/tx/ndvdls/tpcs/rrsp-reer/hbp-rap/menu-eng.html</a:t>
            </a:r>
            <a:r>
              <a:rPr lang="en-CA" sz="1000" b="1" dirty="0" smtClean="0">
                <a:solidFill>
                  <a:schemeClr val="tx2"/>
                </a:solidFill>
              </a:rPr>
              <a:t> for details! </a:t>
            </a:r>
          </a:p>
          <a:p>
            <a:pPr algn="ctr"/>
            <a:endParaRPr lang="en-CA" sz="1000" b="1" dirty="0">
              <a:solidFill>
                <a:schemeClr val="tx2"/>
              </a:solidFill>
            </a:endParaRPr>
          </a:p>
        </p:txBody>
      </p:sp>
      <p:sp>
        <p:nvSpPr>
          <p:cNvPr id="15" name="TextBox 14"/>
          <p:cNvSpPr txBox="1"/>
          <p:nvPr/>
        </p:nvSpPr>
        <p:spPr>
          <a:xfrm>
            <a:off x="2446372" y="6992144"/>
            <a:ext cx="2182916" cy="307777"/>
          </a:xfrm>
          <a:prstGeom prst="rect">
            <a:avLst/>
          </a:prstGeom>
          <a:noFill/>
        </p:spPr>
        <p:txBody>
          <a:bodyPr wrap="square" rtlCol="0">
            <a:spAutoFit/>
          </a:bodyPr>
          <a:lstStyle/>
          <a:p>
            <a:pPr algn="ctr"/>
            <a:r>
              <a:rPr lang="en-CA" b="1" dirty="0" smtClean="0">
                <a:solidFill>
                  <a:srgbClr val="C00000"/>
                </a:solidFill>
              </a:rPr>
              <a:t>BUYER INCENTIVES</a:t>
            </a:r>
            <a:endParaRPr lang="en-CA" b="1" dirty="0">
              <a:solidFill>
                <a:srgbClr val="C00000"/>
              </a:solidFill>
            </a:endParaRPr>
          </a:p>
        </p:txBody>
      </p:sp>
    </p:spTree>
    <p:extLst>
      <p:ext uri="{BB962C8B-B14F-4D97-AF65-F5344CB8AC3E}">
        <p14:creationId xmlns:p14="http://schemas.microsoft.com/office/powerpoint/2010/main" val="35623238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82"/>
        <p:cNvGrpSpPr/>
        <p:nvPr/>
      </p:nvGrpSpPr>
      <p:grpSpPr>
        <a:xfrm>
          <a:off x="0" y="0"/>
          <a:ext cx="0" cy="0"/>
          <a:chOff x="0" y="0"/>
          <a:chExt cx="0" cy="0"/>
        </a:xfrm>
      </p:grpSpPr>
      <p:sp>
        <p:nvSpPr>
          <p:cNvPr id="83" name="Shape 83"/>
          <p:cNvSpPr txBox="1">
            <a:spLocks noGrp="1"/>
          </p:cNvSpPr>
          <p:nvPr>
            <p:ph type="body" idx="1"/>
          </p:nvPr>
        </p:nvSpPr>
        <p:spPr>
          <a:xfrm>
            <a:off x="298650" y="377582"/>
            <a:ext cx="7175100" cy="295951"/>
          </a:xfrm>
          <a:prstGeom prst="rect">
            <a:avLst/>
          </a:prstGeom>
        </p:spPr>
        <p:txBody>
          <a:bodyPr lIns="91425" tIns="91425" rIns="91425" bIns="91425" anchor="ctr" anchorCtr="0">
            <a:noAutofit/>
          </a:bodyPr>
          <a:lstStyle/>
          <a:p>
            <a:pPr lvl="0" rtl="0">
              <a:spcBef>
                <a:spcPts val="0"/>
              </a:spcBef>
              <a:buNone/>
            </a:pPr>
            <a:r>
              <a:rPr lang="en" sz="2400" dirty="0">
                <a:solidFill>
                  <a:srgbClr val="A6A6A6"/>
                </a:solidFill>
              </a:rPr>
              <a:t>STEP 3 |  </a:t>
            </a:r>
            <a:r>
              <a:rPr lang="en" sz="2400" dirty="0" smtClean="0">
                <a:solidFill>
                  <a:srgbClr val="D0322C"/>
                </a:solidFill>
              </a:rPr>
              <a:t>Representation</a:t>
            </a:r>
            <a:endParaRPr dirty="0"/>
          </a:p>
        </p:txBody>
      </p:sp>
      <p:sp>
        <p:nvSpPr>
          <p:cNvPr id="84" name="Shape 84"/>
          <p:cNvSpPr txBox="1"/>
          <p:nvPr/>
        </p:nvSpPr>
        <p:spPr>
          <a:xfrm>
            <a:off x="298650" y="2440932"/>
            <a:ext cx="7175100" cy="3196363"/>
          </a:xfrm>
          <a:prstGeom prst="rect">
            <a:avLst/>
          </a:prstGeom>
          <a:noFill/>
          <a:ln>
            <a:noFill/>
          </a:ln>
        </p:spPr>
        <p:txBody>
          <a:bodyPr lIns="91425" tIns="91425" rIns="91425" bIns="91425" anchor="t" anchorCtr="0">
            <a:noAutofit/>
          </a:bodyPr>
          <a:lstStyle/>
          <a:p>
            <a:pPr lvl="0" algn="ctr" rtl="0">
              <a:lnSpc>
                <a:spcPct val="115000"/>
              </a:lnSpc>
              <a:spcBef>
                <a:spcPts val="0"/>
              </a:spcBef>
              <a:buClr>
                <a:schemeClr val="dk1"/>
              </a:buClr>
              <a:buSzPct val="91666"/>
              <a:buFont typeface="Arial"/>
              <a:buNone/>
            </a:pPr>
            <a:r>
              <a:rPr lang="en" b="1" dirty="0" smtClean="0">
                <a:solidFill>
                  <a:srgbClr val="D0322C"/>
                </a:solidFill>
              </a:rPr>
              <a:t>Who is Representing You?</a:t>
            </a:r>
            <a:endParaRPr lang="en" b="1" dirty="0" smtClean="0">
              <a:solidFill>
                <a:schemeClr val="tx2"/>
              </a:solidFill>
            </a:endParaRPr>
          </a:p>
          <a:p>
            <a:pPr lvl="0" rtl="0">
              <a:lnSpc>
                <a:spcPct val="115000"/>
              </a:lnSpc>
              <a:spcBef>
                <a:spcPts val="0"/>
              </a:spcBef>
              <a:buClr>
                <a:schemeClr val="dk1"/>
              </a:buClr>
              <a:buSzPct val="91666"/>
              <a:buFont typeface="Arial"/>
              <a:buNone/>
            </a:pPr>
            <a:r>
              <a:rPr lang="en" sz="1000" b="1" dirty="0" smtClean="0">
                <a:solidFill>
                  <a:schemeClr val="tx2"/>
                </a:solidFill>
              </a:rPr>
              <a:t>In actuality, when you choose to have a Client Relationship with a Sales Representative, you are hiring, first and foremost, the Brokerage.  The Brokerage then employs the Sales Representative who does all of the leg work.  This relationship can be created through a number of ways, the clearest being a signed, written agreement.</a:t>
            </a:r>
            <a:endParaRPr lang="en" sz="1000" b="1" dirty="0">
              <a:solidFill>
                <a:schemeClr val="tx2"/>
              </a:solidFill>
            </a:endParaRPr>
          </a:p>
          <a:p>
            <a:pPr lvl="0" rtl="0">
              <a:lnSpc>
                <a:spcPct val="115000"/>
              </a:lnSpc>
              <a:spcBef>
                <a:spcPts val="0"/>
              </a:spcBef>
              <a:buClr>
                <a:schemeClr val="dk1"/>
              </a:buClr>
              <a:buSzPct val="91666"/>
              <a:buFont typeface="Arial"/>
              <a:buNone/>
            </a:pPr>
            <a:endParaRPr lang="en" sz="1200" b="1" dirty="0" smtClean="0">
              <a:solidFill>
                <a:srgbClr val="D0322C"/>
              </a:solidFill>
            </a:endParaRPr>
          </a:p>
          <a:p>
            <a:pPr lvl="0" rtl="0">
              <a:lnSpc>
                <a:spcPct val="115000"/>
              </a:lnSpc>
              <a:spcBef>
                <a:spcPts val="0"/>
              </a:spcBef>
              <a:buClr>
                <a:schemeClr val="dk1"/>
              </a:buClr>
              <a:buSzPct val="91666"/>
              <a:buFont typeface="Arial"/>
              <a:buNone/>
            </a:pPr>
            <a:r>
              <a:rPr lang="en" sz="1200" b="1" dirty="0" smtClean="0">
                <a:solidFill>
                  <a:srgbClr val="D0322C"/>
                </a:solidFill>
              </a:rPr>
              <a:t>Buyer </a:t>
            </a:r>
            <a:r>
              <a:rPr lang="en" sz="1200" b="1" dirty="0">
                <a:solidFill>
                  <a:srgbClr val="D0322C"/>
                </a:solidFill>
              </a:rPr>
              <a:t>Representation</a:t>
            </a:r>
          </a:p>
          <a:p>
            <a:pPr lvl="0" rtl="0">
              <a:lnSpc>
                <a:spcPct val="115000"/>
              </a:lnSpc>
              <a:spcBef>
                <a:spcPts val="0"/>
              </a:spcBef>
              <a:buClr>
                <a:schemeClr val="dk1"/>
              </a:buClr>
              <a:buSzPct val="100000"/>
              <a:buFont typeface="Arial"/>
              <a:buNone/>
            </a:pPr>
            <a:r>
              <a:rPr lang="en" sz="1000" b="1" dirty="0" smtClean="0">
                <a:solidFill>
                  <a:schemeClr val="dk2"/>
                </a:solidFill>
              </a:rPr>
              <a:t>In Buyer Representative,  the Brokerage represents you, the Buyer, </a:t>
            </a:r>
            <a:r>
              <a:rPr lang="en" sz="1000" b="1" dirty="0">
                <a:solidFill>
                  <a:schemeClr val="dk2"/>
                </a:solidFill>
              </a:rPr>
              <a:t>and is working to protect your </a:t>
            </a:r>
            <a:r>
              <a:rPr lang="en" sz="1000" b="1" dirty="0" smtClean="0">
                <a:solidFill>
                  <a:schemeClr val="dk2"/>
                </a:solidFill>
              </a:rPr>
              <a:t>bests interests </a:t>
            </a:r>
            <a:r>
              <a:rPr lang="en" sz="1000" b="1" dirty="0">
                <a:solidFill>
                  <a:schemeClr val="dk2"/>
                </a:solidFill>
              </a:rPr>
              <a:t>during the home buying process. </a:t>
            </a:r>
          </a:p>
          <a:p>
            <a:pPr lvl="0" rtl="0">
              <a:lnSpc>
                <a:spcPct val="115000"/>
              </a:lnSpc>
              <a:spcBef>
                <a:spcPts val="0"/>
              </a:spcBef>
              <a:buClr>
                <a:schemeClr val="dk1"/>
              </a:buClr>
              <a:buSzPct val="100000"/>
              <a:buFont typeface="Arial"/>
              <a:buNone/>
            </a:pPr>
            <a:r>
              <a:rPr lang="en" sz="1100" dirty="0">
                <a:solidFill>
                  <a:schemeClr val="dk2"/>
                </a:solidFill>
              </a:rPr>
              <a:t> </a:t>
            </a:r>
            <a:endParaRPr lang="en" sz="1100" dirty="0" smtClean="0">
              <a:solidFill>
                <a:schemeClr val="dk2"/>
              </a:solidFill>
            </a:endParaRPr>
          </a:p>
          <a:p>
            <a:pPr lvl="0" rtl="0">
              <a:lnSpc>
                <a:spcPct val="115000"/>
              </a:lnSpc>
              <a:spcBef>
                <a:spcPts val="0"/>
              </a:spcBef>
              <a:buClr>
                <a:schemeClr val="dk1"/>
              </a:buClr>
              <a:buSzPct val="100000"/>
              <a:buFont typeface="Arial"/>
              <a:buNone/>
            </a:pPr>
            <a:r>
              <a:rPr lang="en" sz="1200" b="1" dirty="0" smtClean="0">
                <a:solidFill>
                  <a:srgbClr val="D0322C"/>
                </a:solidFill>
              </a:rPr>
              <a:t>Seller </a:t>
            </a:r>
            <a:r>
              <a:rPr lang="en" sz="1200" b="1" dirty="0">
                <a:solidFill>
                  <a:srgbClr val="D0322C"/>
                </a:solidFill>
              </a:rPr>
              <a:t>Representation</a:t>
            </a:r>
          </a:p>
          <a:p>
            <a:pPr lvl="0" rtl="0">
              <a:lnSpc>
                <a:spcPct val="115000"/>
              </a:lnSpc>
              <a:spcBef>
                <a:spcPts val="0"/>
              </a:spcBef>
              <a:buClr>
                <a:schemeClr val="dk1"/>
              </a:buClr>
              <a:buSzPct val="100000"/>
              <a:buFont typeface="Arial"/>
              <a:buNone/>
            </a:pPr>
            <a:r>
              <a:rPr lang="en" sz="1000" b="1" dirty="0" smtClean="0">
                <a:solidFill>
                  <a:schemeClr val="dk2"/>
                </a:solidFill>
              </a:rPr>
              <a:t>In Seller Representation, the Brokerage represents the best interests of the seller. </a:t>
            </a:r>
          </a:p>
          <a:p>
            <a:pPr lvl="0" rtl="0">
              <a:lnSpc>
                <a:spcPct val="115000"/>
              </a:lnSpc>
              <a:spcBef>
                <a:spcPts val="0"/>
              </a:spcBef>
              <a:buClr>
                <a:schemeClr val="dk1"/>
              </a:buClr>
              <a:buSzPct val="100000"/>
              <a:buFont typeface="Arial"/>
              <a:buNone/>
            </a:pPr>
            <a:endParaRPr lang="en" sz="1100" b="1" dirty="0">
              <a:solidFill>
                <a:schemeClr val="dk2"/>
              </a:solidFill>
            </a:endParaRPr>
          </a:p>
          <a:p>
            <a:pPr lvl="0" rtl="0">
              <a:lnSpc>
                <a:spcPct val="115000"/>
              </a:lnSpc>
              <a:spcBef>
                <a:spcPts val="0"/>
              </a:spcBef>
              <a:buClr>
                <a:schemeClr val="dk1"/>
              </a:buClr>
              <a:buSzPct val="100000"/>
              <a:buFont typeface="Arial"/>
              <a:buNone/>
            </a:pPr>
            <a:r>
              <a:rPr lang="en" sz="1200" b="1" dirty="0" smtClean="0">
                <a:solidFill>
                  <a:srgbClr val="D0322C"/>
                </a:solidFill>
              </a:rPr>
              <a:t>Multiple </a:t>
            </a:r>
            <a:r>
              <a:rPr lang="en" sz="1200" b="1" dirty="0">
                <a:solidFill>
                  <a:srgbClr val="D0322C"/>
                </a:solidFill>
              </a:rPr>
              <a:t>Representation</a:t>
            </a:r>
          </a:p>
          <a:p>
            <a:pPr lvl="0" rtl="0">
              <a:lnSpc>
                <a:spcPct val="115000"/>
              </a:lnSpc>
              <a:spcBef>
                <a:spcPts val="0"/>
              </a:spcBef>
              <a:buClr>
                <a:schemeClr val="dk1"/>
              </a:buClr>
              <a:buSzPct val="100000"/>
              <a:buFont typeface="Arial"/>
              <a:buNone/>
            </a:pPr>
            <a:r>
              <a:rPr lang="en" sz="1000" b="1" dirty="0">
                <a:solidFill>
                  <a:schemeClr val="dk2"/>
                </a:solidFill>
              </a:rPr>
              <a:t>Circumstances can arise where the </a:t>
            </a:r>
            <a:r>
              <a:rPr lang="en" sz="1000" b="1" dirty="0" smtClean="0">
                <a:solidFill>
                  <a:schemeClr val="dk2"/>
                </a:solidFill>
              </a:rPr>
              <a:t>same Brokerage, or possibly even the same Sales Representative will represent </a:t>
            </a:r>
            <a:r>
              <a:rPr lang="en" sz="1000" b="1" dirty="0">
                <a:solidFill>
                  <a:schemeClr val="dk2"/>
                </a:solidFill>
              </a:rPr>
              <a:t>the interests of both the Seller and the </a:t>
            </a:r>
            <a:r>
              <a:rPr lang="en" sz="1000" b="1" dirty="0" smtClean="0">
                <a:solidFill>
                  <a:schemeClr val="dk2"/>
                </a:solidFill>
              </a:rPr>
              <a:t>Buyer (or multiple buyers) </a:t>
            </a:r>
            <a:r>
              <a:rPr lang="en" sz="1000" b="1" dirty="0">
                <a:solidFill>
                  <a:schemeClr val="dk2"/>
                </a:solidFill>
              </a:rPr>
              <a:t>at the same time.  In this case, the </a:t>
            </a:r>
            <a:r>
              <a:rPr lang="en" sz="1000" b="1" dirty="0" smtClean="0">
                <a:solidFill>
                  <a:schemeClr val="dk2"/>
                </a:solidFill>
              </a:rPr>
              <a:t>Brokerage and the Sales Representative have </a:t>
            </a:r>
            <a:r>
              <a:rPr lang="en" sz="1000" b="1" dirty="0">
                <a:solidFill>
                  <a:schemeClr val="dk2"/>
                </a:solidFill>
              </a:rPr>
              <a:t>a fiduciary responsibility to both the Buyer and the Seller, and must act </a:t>
            </a:r>
            <a:r>
              <a:rPr lang="en" sz="1000" b="1" dirty="0" smtClean="0">
                <a:solidFill>
                  <a:schemeClr val="dk2"/>
                </a:solidFill>
              </a:rPr>
              <a:t>to protect both </a:t>
            </a:r>
            <a:r>
              <a:rPr lang="en" sz="1000" b="1" dirty="0">
                <a:solidFill>
                  <a:schemeClr val="dk2"/>
                </a:solidFill>
              </a:rPr>
              <a:t>parties.  </a:t>
            </a:r>
            <a:r>
              <a:rPr lang="en" sz="1000" b="1" dirty="0" smtClean="0">
                <a:solidFill>
                  <a:schemeClr val="dk2"/>
                </a:solidFill>
              </a:rPr>
              <a:t>We, the Oldford Team work in this situation with an estimated 30% of our deals.  We have precise steps to follow in order to remain neutral to both parties.  For instance, we do not want to know the Buyer’s top dollar they will pay for a property, nor do we want to know the Seller’s bottom dollar they will sell the property for.  </a:t>
            </a:r>
            <a:endParaRPr lang="en" sz="1000" b="1" dirty="0">
              <a:solidFill>
                <a:schemeClr val="dk2"/>
              </a:solidFill>
            </a:endParaRPr>
          </a:p>
          <a:p>
            <a:pPr lvl="0" rtl="0">
              <a:lnSpc>
                <a:spcPct val="115000"/>
              </a:lnSpc>
              <a:spcBef>
                <a:spcPts val="0"/>
              </a:spcBef>
              <a:buClr>
                <a:schemeClr val="dk1"/>
              </a:buClr>
              <a:buSzPct val="100000"/>
              <a:buFont typeface="Arial"/>
              <a:buNone/>
            </a:pPr>
            <a:r>
              <a:rPr lang="en" sz="1100" dirty="0">
                <a:solidFill>
                  <a:schemeClr val="dk1"/>
                </a:solidFill>
              </a:rPr>
              <a:t> </a:t>
            </a:r>
          </a:p>
          <a:p>
            <a:pPr lvl="0" rtl="0">
              <a:lnSpc>
                <a:spcPct val="115000"/>
              </a:lnSpc>
              <a:spcBef>
                <a:spcPts val="0"/>
              </a:spcBef>
              <a:buNone/>
            </a:pPr>
            <a:endParaRPr sz="1200" b="1" dirty="0">
              <a:solidFill>
                <a:srgbClr val="D0322C"/>
              </a:solidFill>
            </a:endParaRPr>
          </a:p>
          <a:p>
            <a:pPr marL="228600" lvl="0" rtl="0">
              <a:lnSpc>
                <a:spcPct val="115000"/>
              </a:lnSpc>
              <a:spcBef>
                <a:spcPts val="0"/>
              </a:spcBef>
              <a:buNone/>
            </a:pPr>
            <a:r>
              <a:rPr lang="en" sz="1100" dirty="0">
                <a:solidFill>
                  <a:schemeClr val="dk1"/>
                </a:solidFill>
              </a:rPr>
              <a:t> </a:t>
            </a:r>
          </a:p>
          <a:p>
            <a:pPr marL="228600" lvl="0" rtl="0">
              <a:lnSpc>
                <a:spcPct val="115000"/>
              </a:lnSpc>
              <a:spcBef>
                <a:spcPts val="0"/>
              </a:spcBef>
              <a:buNone/>
            </a:pPr>
            <a:endParaRPr sz="1200" dirty="0">
              <a:solidFill>
                <a:schemeClr val="dk2"/>
              </a:solidFill>
            </a:endParaRPr>
          </a:p>
          <a:p>
            <a:pPr lvl="0" rtl="0">
              <a:lnSpc>
                <a:spcPct val="115000"/>
              </a:lnSpc>
              <a:spcBef>
                <a:spcPts val="0"/>
              </a:spcBef>
              <a:buNone/>
            </a:pPr>
            <a:r>
              <a:rPr lang="en" sz="1100" dirty="0">
                <a:solidFill>
                  <a:schemeClr val="dk1"/>
                </a:solidFill>
              </a:rPr>
              <a:t> </a:t>
            </a:r>
          </a:p>
        </p:txBody>
      </p:sp>
      <p:pic>
        <p:nvPicPr>
          <p:cNvPr id="5" name="Picture 4"/>
          <p:cNvPicPr>
            <a:picLocks noChangeAspect="1"/>
          </p:cNvPicPr>
          <p:nvPr/>
        </p:nvPicPr>
        <p:blipFill>
          <a:blip r:embed="rId3"/>
          <a:stretch>
            <a:fillRect/>
          </a:stretch>
        </p:blipFill>
        <p:spPr>
          <a:xfrm>
            <a:off x="405474" y="8223724"/>
            <a:ext cx="2933700" cy="1495425"/>
          </a:xfrm>
          <a:prstGeom prst="rect">
            <a:avLst/>
          </a:prstGeom>
        </p:spPr>
      </p:pic>
      <p:sp>
        <p:nvSpPr>
          <p:cNvPr id="6" name="TextBox 5"/>
          <p:cNvSpPr txBox="1"/>
          <p:nvPr/>
        </p:nvSpPr>
        <p:spPr>
          <a:xfrm>
            <a:off x="4083721" y="8733174"/>
            <a:ext cx="2883137" cy="738664"/>
          </a:xfrm>
          <a:prstGeom prst="rect">
            <a:avLst/>
          </a:prstGeom>
          <a:solidFill>
            <a:schemeClr val="lt1"/>
          </a:solidFill>
          <a:scene3d>
            <a:camera prst="orthographicFront"/>
            <a:lightRig rig="threePt" dir="t"/>
          </a:scene3d>
          <a:sp3d extrusionH="76200" prstMaterial="matte">
            <a:bevelT w="127000"/>
            <a:bevelB w="95250"/>
            <a:extrusionClr>
              <a:schemeClr val="tx1"/>
            </a:extrusionClr>
          </a:sp3d>
        </p:spPr>
        <p:txBody>
          <a:bodyPr wrap="square" rtlCol="0">
            <a:spAutoFit/>
          </a:bodyPr>
          <a:lstStyle/>
          <a:p>
            <a:pPr algn="r"/>
            <a:r>
              <a:rPr lang="en-CA" b="1" dirty="0" smtClean="0">
                <a:solidFill>
                  <a:schemeClr val="tx1"/>
                </a:solidFill>
              </a:rPr>
              <a:t>530 Main St, Winchester</a:t>
            </a:r>
          </a:p>
          <a:p>
            <a:pPr algn="r"/>
            <a:r>
              <a:rPr lang="en-CA" b="1" dirty="0" smtClean="0">
                <a:solidFill>
                  <a:schemeClr val="tx1"/>
                </a:solidFill>
              </a:rPr>
              <a:t>Office: (613) 774-4253</a:t>
            </a:r>
          </a:p>
          <a:p>
            <a:pPr algn="r"/>
            <a:r>
              <a:rPr lang="en-CA" b="1" dirty="0" smtClean="0">
                <a:solidFill>
                  <a:schemeClr val="tx1"/>
                </a:solidFill>
              </a:rPr>
              <a:t>www.oldford.ca</a:t>
            </a:r>
            <a:endParaRPr lang="en-CA" b="1" dirty="0">
              <a:solidFill>
                <a:schemeClr val="tx1"/>
              </a:solidFill>
            </a:endParaRPr>
          </a:p>
        </p:txBody>
      </p:sp>
      <p:sp>
        <p:nvSpPr>
          <p:cNvPr id="4" name="TextBox 3"/>
          <p:cNvSpPr txBox="1"/>
          <p:nvPr/>
        </p:nvSpPr>
        <p:spPr>
          <a:xfrm>
            <a:off x="638629" y="986971"/>
            <a:ext cx="2989942" cy="1200329"/>
          </a:xfrm>
          <a:prstGeom prst="rect">
            <a:avLst/>
          </a:prstGeom>
          <a:noFill/>
        </p:spPr>
        <p:txBody>
          <a:bodyPr wrap="square" rtlCol="0">
            <a:spAutoFit/>
          </a:bodyPr>
          <a:lstStyle/>
          <a:p>
            <a:pPr algn="ctr"/>
            <a:r>
              <a:rPr lang="en-CA" sz="1200" b="1" dirty="0" smtClean="0">
                <a:solidFill>
                  <a:srgbClr val="C00000"/>
                </a:solidFill>
              </a:rPr>
              <a:t>Customer Service</a:t>
            </a:r>
          </a:p>
          <a:p>
            <a:endParaRPr lang="en-CA" sz="1000" b="1" dirty="0">
              <a:solidFill>
                <a:schemeClr val="tx2"/>
              </a:solidFill>
            </a:endParaRPr>
          </a:p>
          <a:p>
            <a:r>
              <a:rPr lang="en-CA" sz="1000" b="1" dirty="0" smtClean="0">
                <a:solidFill>
                  <a:schemeClr val="tx2"/>
                </a:solidFill>
              </a:rPr>
              <a:t>If you have a customer relationship with a Sales Representative, the agent has to be honest and answer your questions, but they do not necessarily have your best interests in mind.  </a:t>
            </a:r>
            <a:endParaRPr lang="en-CA" sz="1000" b="1" dirty="0">
              <a:solidFill>
                <a:schemeClr val="tx2"/>
              </a:solidFill>
            </a:endParaRPr>
          </a:p>
        </p:txBody>
      </p:sp>
      <p:sp>
        <p:nvSpPr>
          <p:cNvPr id="7" name="TextBox 6"/>
          <p:cNvSpPr txBox="1"/>
          <p:nvPr/>
        </p:nvSpPr>
        <p:spPr>
          <a:xfrm>
            <a:off x="4238171" y="986971"/>
            <a:ext cx="3106058" cy="1354217"/>
          </a:xfrm>
          <a:prstGeom prst="rect">
            <a:avLst/>
          </a:prstGeom>
          <a:noFill/>
        </p:spPr>
        <p:txBody>
          <a:bodyPr wrap="square" rtlCol="0">
            <a:spAutoFit/>
          </a:bodyPr>
          <a:lstStyle/>
          <a:p>
            <a:pPr algn="ctr"/>
            <a:r>
              <a:rPr lang="en-CA" sz="1200" b="1" dirty="0" smtClean="0">
                <a:solidFill>
                  <a:srgbClr val="C00000"/>
                </a:solidFill>
              </a:rPr>
              <a:t>Client Relationship</a:t>
            </a:r>
          </a:p>
          <a:p>
            <a:endParaRPr lang="en-CA" sz="1000" b="1" dirty="0">
              <a:solidFill>
                <a:schemeClr val="tx2"/>
              </a:solidFill>
            </a:endParaRPr>
          </a:p>
          <a:p>
            <a:r>
              <a:rPr lang="en-CA" sz="1000" b="1" dirty="0" smtClean="0">
                <a:solidFill>
                  <a:schemeClr val="tx2"/>
                </a:solidFill>
              </a:rPr>
              <a:t>If you have a client relationship with a Sales Representative, then the agent owes you a number of fiduciary duties, including having your best interests in mind.  A written agreement is the easiest way to ensure your agent is working for you!</a:t>
            </a:r>
            <a:endParaRPr lang="en-CA" sz="1000" b="1" dirty="0">
              <a:solidFill>
                <a:schemeClr val="tx2"/>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2450" y="6518590"/>
            <a:ext cx="2857500" cy="146685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574" y="6206115"/>
            <a:ext cx="2857500" cy="1895475"/>
          </a:xfrm>
          <a:prstGeom prst="rect">
            <a:avLst/>
          </a:prstGeom>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98650" y="775774"/>
            <a:ext cx="6995100" cy="614835"/>
          </a:xfrm>
        </p:spPr>
        <p:txBody>
          <a:bodyPr/>
          <a:lstStyle/>
          <a:p>
            <a:r>
              <a:rPr lang="en-CA" sz="1600" b="1" dirty="0" smtClean="0">
                <a:solidFill>
                  <a:srgbClr val="C00000"/>
                </a:solidFill>
              </a:rPr>
              <a:t>Why Choose the Oldford Team?</a:t>
            </a:r>
            <a:endParaRPr lang="en-CA" sz="1600" b="1" dirty="0">
              <a:solidFill>
                <a:srgbClr val="C00000"/>
              </a:solidFill>
            </a:endParaRPr>
          </a:p>
        </p:txBody>
      </p:sp>
      <p:sp>
        <p:nvSpPr>
          <p:cNvPr id="3" name="Text Placeholder 2"/>
          <p:cNvSpPr>
            <a:spLocks noGrp="1"/>
          </p:cNvSpPr>
          <p:nvPr>
            <p:ph type="body" idx="1"/>
          </p:nvPr>
        </p:nvSpPr>
        <p:spPr>
          <a:xfrm>
            <a:off x="372988" y="2600325"/>
            <a:ext cx="6995100" cy="4685846"/>
          </a:xfrm>
        </p:spPr>
        <p:txBody>
          <a:bodyPr>
            <a:normAutofit fontScale="25000" lnSpcReduction="20000"/>
          </a:bodyPr>
          <a:lstStyle/>
          <a:p>
            <a:pPr marL="0" indent="0">
              <a:buNone/>
            </a:pPr>
            <a:r>
              <a:rPr lang="en-CA" sz="4400" b="1" cap="all" dirty="0">
                <a:solidFill>
                  <a:srgbClr val="C00000"/>
                </a:solidFill>
                <a:latin typeface="Arial" panose="020B0604020202020204" pitchFamily="34" charset="0"/>
                <a:cs typeface="Arial" panose="020B0604020202020204" pitchFamily="34" charset="0"/>
              </a:rPr>
              <a:t>Experience</a:t>
            </a:r>
          </a:p>
          <a:p>
            <a:pPr marL="0" indent="0">
              <a:buNone/>
            </a:pPr>
            <a:endParaRPr lang="en-CA" sz="4400" b="1" dirty="0">
              <a:solidFill>
                <a:schemeClr val="tx2"/>
              </a:solidFill>
              <a:latin typeface="Arial" panose="020B0604020202020204" pitchFamily="34" charset="0"/>
              <a:cs typeface="Arial" panose="020B0604020202020204" pitchFamily="34" charset="0"/>
            </a:endParaRPr>
          </a:p>
          <a:p>
            <a:pPr marL="0" indent="0">
              <a:buNone/>
            </a:pPr>
            <a:r>
              <a:rPr lang="en-CA" sz="4000" b="1" dirty="0">
                <a:solidFill>
                  <a:schemeClr val="tx2"/>
                </a:solidFill>
                <a:latin typeface="Arial" panose="020B0604020202020204" pitchFamily="34" charset="0"/>
                <a:cs typeface="Arial" panose="020B0604020202020204" pitchFamily="34" charset="0"/>
              </a:rPr>
              <a:t>We’ve been around the block! We boast 50+ years of combined </a:t>
            </a:r>
            <a:r>
              <a:rPr lang="en-CA" sz="4000" b="1" dirty="0" smtClean="0">
                <a:solidFill>
                  <a:schemeClr val="tx2"/>
                </a:solidFill>
                <a:latin typeface="Arial" panose="020B0604020202020204" pitchFamily="34" charset="0"/>
                <a:cs typeface="Arial" panose="020B0604020202020204" pitchFamily="34" charset="0"/>
              </a:rPr>
              <a:t>experience </a:t>
            </a:r>
            <a:r>
              <a:rPr lang="en-CA" sz="4000" b="1" dirty="0">
                <a:solidFill>
                  <a:schemeClr val="tx2"/>
                </a:solidFill>
                <a:latin typeface="Arial" panose="020B0604020202020204" pitchFamily="34" charset="0"/>
                <a:cs typeface="Arial" panose="020B0604020202020204" pitchFamily="34" charset="0"/>
              </a:rPr>
              <a:t>working real estate in the same </a:t>
            </a:r>
            <a:r>
              <a:rPr lang="en-CA" sz="4000" b="1" dirty="0" smtClean="0">
                <a:solidFill>
                  <a:schemeClr val="tx2"/>
                </a:solidFill>
                <a:latin typeface="Arial" panose="020B0604020202020204" pitchFamily="34" charset="0"/>
                <a:cs typeface="Arial" panose="020B0604020202020204" pitchFamily="34" charset="0"/>
              </a:rPr>
              <a:t>geographic location</a:t>
            </a:r>
            <a:r>
              <a:rPr lang="en-CA" sz="4000" b="1" dirty="0">
                <a:solidFill>
                  <a:schemeClr val="tx2"/>
                </a:solidFill>
                <a:latin typeface="Arial" panose="020B0604020202020204" pitchFamily="34" charset="0"/>
                <a:cs typeface="Arial" panose="020B0604020202020204" pitchFamily="34" charset="0"/>
              </a:rPr>
              <a:t>. With this many local transactions under our belt, our team has seen more than many realtors will in their entire career. Let our historical market knowledge help you understand the value </a:t>
            </a:r>
            <a:r>
              <a:rPr lang="en-CA" sz="4000" b="1" dirty="0" smtClean="0">
                <a:solidFill>
                  <a:schemeClr val="tx2"/>
                </a:solidFill>
                <a:latin typeface="Arial" panose="020B0604020202020204" pitchFamily="34" charset="0"/>
                <a:cs typeface="Arial" panose="020B0604020202020204" pitchFamily="34" charset="0"/>
              </a:rPr>
              <a:t>in </a:t>
            </a:r>
            <a:r>
              <a:rPr lang="en-CA" sz="4000" b="1" dirty="0">
                <a:solidFill>
                  <a:schemeClr val="tx2"/>
                </a:solidFill>
                <a:latin typeface="Arial" panose="020B0604020202020204" pitchFamily="34" charset="0"/>
                <a:cs typeface="Arial" panose="020B0604020202020204" pitchFamily="34" charset="0"/>
              </a:rPr>
              <a:t>the unique property you are buying or selling, what </a:t>
            </a:r>
            <a:r>
              <a:rPr lang="en-CA" sz="4000" b="1" dirty="0" smtClean="0">
                <a:solidFill>
                  <a:schemeClr val="tx2"/>
                </a:solidFill>
                <a:latin typeface="Arial" panose="020B0604020202020204" pitchFamily="34" charset="0"/>
                <a:cs typeface="Arial" panose="020B0604020202020204" pitchFamily="34" charset="0"/>
              </a:rPr>
              <a:t>the </a:t>
            </a:r>
            <a:r>
              <a:rPr lang="en-CA" sz="4000" b="1" dirty="0">
                <a:solidFill>
                  <a:schemeClr val="tx2"/>
                </a:solidFill>
                <a:latin typeface="Arial" panose="020B0604020202020204" pitchFamily="34" charset="0"/>
                <a:cs typeface="Arial" panose="020B0604020202020204" pitchFamily="34" charset="0"/>
              </a:rPr>
              <a:t>old neighbourhood </a:t>
            </a:r>
            <a:r>
              <a:rPr lang="en-CA" sz="4000" b="1" dirty="0" smtClean="0">
                <a:solidFill>
                  <a:schemeClr val="tx2"/>
                </a:solidFill>
                <a:latin typeface="Arial" panose="020B0604020202020204" pitchFamily="34" charset="0"/>
                <a:cs typeface="Arial" panose="020B0604020202020204" pitchFamily="34" charset="0"/>
              </a:rPr>
              <a:t>is like</a:t>
            </a:r>
            <a:r>
              <a:rPr lang="en-CA" sz="4000" b="1" dirty="0">
                <a:solidFill>
                  <a:schemeClr val="tx2"/>
                </a:solidFill>
                <a:latin typeface="Arial" panose="020B0604020202020204" pitchFamily="34" charset="0"/>
                <a:cs typeface="Arial" panose="020B0604020202020204" pitchFamily="34" charset="0"/>
              </a:rPr>
              <a:t>, and where are the up &amp; coming areas. Are there local rumblings of proposed hydro projects such as windfarms or solar-panel </a:t>
            </a:r>
            <a:r>
              <a:rPr lang="en-CA" sz="4000" b="1" dirty="0" smtClean="0">
                <a:solidFill>
                  <a:schemeClr val="tx2"/>
                </a:solidFill>
                <a:latin typeface="Arial" panose="020B0604020202020204" pitchFamily="34" charset="0"/>
                <a:cs typeface="Arial" panose="020B0604020202020204" pitchFamily="34" charset="0"/>
              </a:rPr>
              <a:t>fields, proposed zoning changes, or new construction?</a:t>
            </a:r>
          </a:p>
          <a:p>
            <a:pPr marL="0" indent="0">
              <a:buNone/>
            </a:pPr>
            <a:endParaRPr lang="en-CA" sz="4000" b="1" dirty="0">
              <a:solidFill>
                <a:schemeClr val="tx2"/>
              </a:solidFill>
              <a:latin typeface="Arial" panose="020B0604020202020204" pitchFamily="34" charset="0"/>
              <a:cs typeface="Arial" panose="020B0604020202020204" pitchFamily="34" charset="0"/>
            </a:endParaRPr>
          </a:p>
          <a:p>
            <a:pPr marL="0" indent="0">
              <a:buNone/>
            </a:pPr>
            <a:r>
              <a:rPr lang="en-CA" sz="4000" b="1" dirty="0" smtClean="0">
                <a:solidFill>
                  <a:schemeClr val="tx2"/>
                </a:solidFill>
                <a:latin typeface="Arial" panose="020B0604020202020204" pitchFamily="34" charset="0"/>
                <a:cs typeface="Arial" panose="020B0604020202020204" pitchFamily="34" charset="0"/>
              </a:rPr>
              <a:t>We’re </a:t>
            </a:r>
            <a:r>
              <a:rPr lang="en-CA" sz="4000" b="1" dirty="0">
                <a:solidFill>
                  <a:schemeClr val="tx2"/>
                </a:solidFill>
                <a:latin typeface="Arial" panose="020B0604020202020204" pitchFamily="34" charset="0"/>
                <a:cs typeface="Arial" panose="020B0604020202020204" pitchFamily="34" charset="0"/>
              </a:rPr>
              <a:t>living and working in this community and we consider it our role to be as informed as possible to be able to provide you the best service.   </a:t>
            </a:r>
          </a:p>
          <a:p>
            <a:pPr marL="0" indent="0">
              <a:buNone/>
            </a:pPr>
            <a:endParaRPr lang="en-CA" sz="4400" b="1" dirty="0">
              <a:solidFill>
                <a:schemeClr val="tx2"/>
              </a:solidFill>
              <a:latin typeface="Arial" panose="020B0604020202020204" pitchFamily="34" charset="0"/>
              <a:cs typeface="Arial" panose="020B0604020202020204" pitchFamily="34" charset="0"/>
            </a:endParaRPr>
          </a:p>
          <a:p>
            <a:pPr marL="0" indent="0">
              <a:buNone/>
            </a:pPr>
            <a:r>
              <a:rPr lang="en-CA" sz="4400" b="1" cap="all" dirty="0" smtClean="0">
                <a:solidFill>
                  <a:srgbClr val="C00000"/>
                </a:solidFill>
                <a:latin typeface="Arial" panose="020B0604020202020204" pitchFamily="34" charset="0"/>
                <a:cs typeface="Arial" panose="020B0604020202020204" pitchFamily="34" charset="0"/>
              </a:rPr>
              <a:t>Award-Winning</a:t>
            </a:r>
          </a:p>
          <a:p>
            <a:endParaRPr lang="en-CA" sz="4400" b="1" dirty="0" smtClean="0">
              <a:solidFill>
                <a:schemeClr val="tx2"/>
              </a:solidFill>
              <a:latin typeface="Arial" panose="020B0604020202020204" pitchFamily="34" charset="0"/>
              <a:cs typeface="Arial" panose="020B0604020202020204" pitchFamily="34" charset="0"/>
            </a:endParaRPr>
          </a:p>
          <a:p>
            <a:pPr marL="0" indent="0">
              <a:buNone/>
            </a:pPr>
            <a:r>
              <a:rPr lang="en-CA" sz="4000" b="1" dirty="0" smtClean="0">
                <a:solidFill>
                  <a:schemeClr val="tx2"/>
                </a:solidFill>
                <a:latin typeface="Arial" panose="020B0604020202020204" pitchFamily="34" charset="0"/>
                <a:cs typeface="Arial" panose="020B0604020202020204" pitchFamily="34" charset="0"/>
              </a:rPr>
              <a:t>Since our founding in 1986, the Oldford Team has won numerous awards over the years including the top 1% of all Royal </a:t>
            </a:r>
            <a:r>
              <a:rPr lang="en-CA" sz="4000" b="1" dirty="0" err="1" smtClean="0">
                <a:solidFill>
                  <a:schemeClr val="tx2"/>
                </a:solidFill>
                <a:latin typeface="Arial" panose="020B0604020202020204" pitchFamily="34" charset="0"/>
                <a:cs typeface="Arial" panose="020B0604020202020204" pitchFamily="34" charset="0"/>
              </a:rPr>
              <a:t>LePage</a:t>
            </a:r>
            <a:r>
              <a:rPr lang="en-CA" sz="4000" b="1" dirty="0" smtClean="0">
                <a:solidFill>
                  <a:schemeClr val="tx2"/>
                </a:solidFill>
                <a:latin typeface="Arial" panose="020B0604020202020204" pitchFamily="34" charset="0"/>
                <a:cs typeface="Arial" panose="020B0604020202020204" pitchFamily="34" charset="0"/>
              </a:rPr>
              <a:t> Realtors across Canada and the #1 team in Royal </a:t>
            </a:r>
            <a:r>
              <a:rPr lang="en-CA" sz="4000" b="1" dirty="0" err="1" smtClean="0">
                <a:solidFill>
                  <a:schemeClr val="tx2"/>
                </a:solidFill>
                <a:latin typeface="Arial" panose="020B0604020202020204" pitchFamily="34" charset="0"/>
                <a:cs typeface="Arial" panose="020B0604020202020204" pitchFamily="34" charset="0"/>
              </a:rPr>
              <a:t>LePage</a:t>
            </a:r>
            <a:r>
              <a:rPr lang="en-CA" sz="4000" b="1" dirty="0">
                <a:solidFill>
                  <a:schemeClr val="tx2"/>
                </a:solidFill>
                <a:latin typeface="Arial" panose="020B0604020202020204" pitchFamily="34" charset="0"/>
                <a:cs typeface="Arial" panose="020B0604020202020204" pitchFamily="34" charset="0"/>
              </a:rPr>
              <a:t> </a:t>
            </a:r>
            <a:r>
              <a:rPr lang="en-CA" sz="4000" b="1" dirty="0" smtClean="0">
                <a:solidFill>
                  <a:schemeClr val="tx2"/>
                </a:solidFill>
                <a:latin typeface="Arial" panose="020B0604020202020204" pitchFamily="34" charset="0"/>
                <a:cs typeface="Arial" panose="020B0604020202020204" pitchFamily="34" charset="0"/>
              </a:rPr>
              <a:t>Gale in 2013 and 2014. </a:t>
            </a:r>
          </a:p>
          <a:p>
            <a:pPr marL="0" indent="0">
              <a:buNone/>
            </a:pPr>
            <a:endParaRPr lang="en-CA" sz="4400" b="1" dirty="0">
              <a:solidFill>
                <a:schemeClr val="tx2"/>
              </a:solidFill>
              <a:latin typeface="Arial" panose="020B0604020202020204" pitchFamily="34" charset="0"/>
              <a:cs typeface="Arial" panose="020B0604020202020204" pitchFamily="34" charset="0"/>
            </a:endParaRPr>
          </a:p>
          <a:p>
            <a:pPr marL="0" indent="0">
              <a:buNone/>
            </a:pPr>
            <a:r>
              <a:rPr lang="en-CA" sz="4400" b="1" cap="all" dirty="0">
                <a:solidFill>
                  <a:srgbClr val="C00000"/>
                </a:solidFill>
                <a:latin typeface="Arial" panose="020B0604020202020204" pitchFamily="34" charset="0"/>
                <a:cs typeface="Arial" panose="020B0604020202020204" pitchFamily="34" charset="0"/>
              </a:rPr>
              <a:t>Reputation</a:t>
            </a:r>
          </a:p>
          <a:p>
            <a:endParaRPr lang="en-CA" sz="4400" b="1" dirty="0">
              <a:solidFill>
                <a:schemeClr val="tx2"/>
              </a:solidFill>
              <a:latin typeface="Arial" panose="020B0604020202020204" pitchFamily="34" charset="0"/>
              <a:cs typeface="Arial" panose="020B0604020202020204" pitchFamily="34" charset="0"/>
            </a:endParaRPr>
          </a:p>
          <a:p>
            <a:pPr marL="0" indent="0">
              <a:buNone/>
            </a:pPr>
            <a:r>
              <a:rPr lang="en-CA" sz="4000" b="1" dirty="0">
                <a:solidFill>
                  <a:schemeClr val="tx2"/>
                </a:solidFill>
                <a:latin typeface="Arial" panose="020B0604020202020204" pitchFamily="34" charset="0"/>
                <a:cs typeface="Arial" panose="020B0604020202020204" pitchFamily="34" charset="0"/>
              </a:rPr>
              <a:t>Nothing keeps a real estate team in business </a:t>
            </a:r>
            <a:r>
              <a:rPr lang="en-CA" sz="4000" b="1" dirty="0" smtClean="0">
                <a:solidFill>
                  <a:schemeClr val="tx2"/>
                </a:solidFill>
                <a:latin typeface="Arial" panose="020B0604020202020204" pitchFamily="34" charset="0"/>
                <a:cs typeface="Arial" panose="020B0604020202020204" pitchFamily="34" charset="0"/>
              </a:rPr>
              <a:t>except hard work and </a:t>
            </a:r>
            <a:r>
              <a:rPr lang="en-CA" sz="4000" b="1" dirty="0">
                <a:solidFill>
                  <a:schemeClr val="tx2"/>
                </a:solidFill>
                <a:latin typeface="Arial" panose="020B0604020202020204" pitchFamily="34" charset="0"/>
                <a:cs typeface="Arial" panose="020B0604020202020204" pitchFamily="34" charset="0"/>
              </a:rPr>
              <a:t>the reputation that </a:t>
            </a:r>
            <a:r>
              <a:rPr lang="en-CA" sz="4000" b="1" dirty="0" smtClean="0">
                <a:solidFill>
                  <a:schemeClr val="tx2"/>
                </a:solidFill>
                <a:latin typeface="Arial" panose="020B0604020202020204" pitchFamily="34" charset="0"/>
                <a:cs typeface="Arial" panose="020B0604020202020204" pitchFamily="34" charset="0"/>
              </a:rPr>
              <a:t>they </a:t>
            </a:r>
            <a:r>
              <a:rPr lang="en-CA" sz="4000" b="1" dirty="0">
                <a:solidFill>
                  <a:schemeClr val="tx2"/>
                </a:solidFill>
                <a:latin typeface="Arial" panose="020B0604020202020204" pitchFamily="34" charset="0"/>
                <a:cs typeface="Arial" panose="020B0604020202020204" pitchFamily="34" charset="0"/>
              </a:rPr>
              <a:t>are built upon. Our reputation and its benefits extend beyond </a:t>
            </a:r>
            <a:r>
              <a:rPr lang="en-CA" sz="4000" b="1" dirty="0" smtClean="0">
                <a:solidFill>
                  <a:schemeClr val="tx2"/>
                </a:solidFill>
                <a:latin typeface="Arial" panose="020B0604020202020204" pitchFamily="34" charset="0"/>
                <a:cs typeface="Arial" panose="020B0604020202020204" pitchFamily="34" charset="0"/>
              </a:rPr>
              <a:t>our </a:t>
            </a:r>
            <a:r>
              <a:rPr lang="en-CA" sz="4000" b="1" dirty="0">
                <a:solidFill>
                  <a:schemeClr val="tx2"/>
                </a:solidFill>
                <a:latin typeface="Arial" panose="020B0604020202020204" pitchFamily="34" charset="0"/>
                <a:cs typeface="Arial" panose="020B0604020202020204" pitchFamily="34" charset="0"/>
              </a:rPr>
              <a:t>interaction with Buyers and Sellers to the connections we </a:t>
            </a:r>
            <a:r>
              <a:rPr lang="en-CA" sz="4000" b="1" dirty="0" smtClean="0">
                <a:solidFill>
                  <a:schemeClr val="tx2"/>
                </a:solidFill>
                <a:latin typeface="Arial" panose="020B0604020202020204" pitchFamily="34" charset="0"/>
                <a:cs typeface="Arial" panose="020B0604020202020204" pitchFamily="34" charset="0"/>
              </a:rPr>
              <a:t>make </a:t>
            </a:r>
            <a:r>
              <a:rPr lang="en-CA" sz="4000" b="1" dirty="0">
                <a:solidFill>
                  <a:schemeClr val="tx2"/>
                </a:solidFill>
                <a:latin typeface="Arial" panose="020B0604020202020204" pitchFamily="34" charset="0"/>
                <a:cs typeface="Arial" panose="020B0604020202020204" pitchFamily="34" charset="0"/>
              </a:rPr>
              <a:t>with professionals in related trades. You can benefit from </a:t>
            </a:r>
            <a:r>
              <a:rPr lang="en-CA" sz="4000" b="1" dirty="0" smtClean="0">
                <a:solidFill>
                  <a:schemeClr val="tx2"/>
                </a:solidFill>
                <a:latin typeface="Arial" panose="020B0604020202020204" pitchFamily="34" charset="0"/>
                <a:cs typeface="Arial" panose="020B0604020202020204" pitchFamily="34" charset="0"/>
              </a:rPr>
              <a:t>our professional </a:t>
            </a:r>
            <a:r>
              <a:rPr lang="en-CA" sz="4000" b="1" dirty="0">
                <a:solidFill>
                  <a:schemeClr val="tx2"/>
                </a:solidFill>
                <a:latin typeface="Arial" panose="020B0604020202020204" pitchFamily="34" charset="0"/>
                <a:cs typeface="Arial" panose="020B0604020202020204" pitchFamily="34" charset="0"/>
              </a:rPr>
              <a:t>networking among other realtors, inspectors, lenders, lawyers, etc</a:t>
            </a:r>
            <a:r>
              <a:rPr lang="en-CA" sz="4000" b="1" dirty="0" smtClean="0">
                <a:solidFill>
                  <a:schemeClr val="tx2"/>
                </a:solidFill>
                <a:latin typeface="Arial" panose="020B0604020202020204" pitchFamily="34" charset="0"/>
                <a:cs typeface="Arial" panose="020B0604020202020204" pitchFamily="34" charset="0"/>
              </a:rPr>
              <a:t>.</a:t>
            </a:r>
          </a:p>
          <a:p>
            <a:pPr marL="0" indent="0">
              <a:buNone/>
            </a:pPr>
            <a:endParaRPr lang="en-CA" sz="4400" b="1" dirty="0">
              <a:solidFill>
                <a:schemeClr val="tx2"/>
              </a:solidFill>
              <a:latin typeface="Arial" panose="020B0604020202020204" pitchFamily="34" charset="0"/>
              <a:cs typeface="Arial" panose="020B0604020202020204" pitchFamily="34" charset="0"/>
            </a:endParaRPr>
          </a:p>
          <a:p>
            <a:pPr marL="0" indent="0">
              <a:buNone/>
            </a:pPr>
            <a:r>
              <a:rPr lang="en-CA" sz="4400" b="1" dirty="0">
                <a:solidFill>
                  <a:srgbClr val="C00000"/>
                </a:solidFill>
                <a:latin typeface="Arial" panose="020B0604020202020204" pitchFamily="34" charset="0"/>
                <a:cs typeface="Arial" panose="020B0604020202020204" pitchFamily="34" charset="0"/>
              </a:rPr>
              <a:t>RELOCATION SERVICES</a:t>
            </a:r>
          </a:p>
          <a:p>
            <a:pPr marL="0" indent="0">
              <a:buNone/>
            </a:pPr>
            <a:endParaRPr lang="en-CA" sz="4400" b="1" dirty="0">
              <a:solidFill>
                <a:schemeClr val="tx2"/>
              </a:solidFill>
              <a:latin typeface="Arial" panose="020B0604020202020204" pitchFamily="34" charset="0"/>
              <a:cs typeface="Arial" panose="020B0604020202020204" pitchFamily="34" charset="0"/>
            </a:endParaRPr>
          </a:p>
          <a:p>
            <a:pPr marL="0" indent="0">
              <a:buNone/>
            </a:pPr>
            <a:r>
              <a:rPr lang="en-CA" sz="4000" b="1" dirty="0">
                <a:solidFill>
                  <a:schemeClr val="tx2"/>
                </a:solidFill>
                <a:latin typeface="Arial" panose="020B0604020202020204" pitchFamily="34" charset="0"/>
                <a:cs typeface="Arial" panose="020B0604020202020204" pitchFamily="34" charset="0"/>
              </a:rPr>
              <a:t>The Oldford Team offers relocation services for DND, Military, and RCMP or for anyone relocating to </a:t>
            </a:r>
            <a:r>
              <a:rPr lang="en-CA" sz="4000" b="1" dirty="0" smtClean="0">
                <a:solidFill>
                  <a:schemeClr val="tx2"/>
                </a:solidFill>
                <a:latin typeface="Arial" panose="020B0604020202020204" pitchFamily="34" charset="0"/>
                <a:cs typeface="Arial" panose="020B0604020202020204" pitchFamily="34" charset="0"/>
              </a:rPr>
              <a:t>Ottawa’s rural </a:t>
            </a:r>
            <a:r>
              <a:rPr lang="en-CA" sz="4000" b="1" dirty="0">
                <a:solidFill>
                  <a:schemeClr val="tx2"/>
                </a:solidFill>
                <a:latin typeface="Arial" panose="020B0604020202020204" pitchFamily="34" charset="0"/>
                <a:cs typeface="Arial" panose="020B0604020202020204" pitchFamily="34" charset="0"/>
              </a:rPr>
              <a:t>area</a:t>
            </a:r>
            <a:r>
              <a:rPr lang="en-CA" sz="4000" b="1" dirty="0" smtClean="0">
                <a:solidFill>
                  <a:schemeClr val="tx2"/>
                </a:solidFill>
                <a:latin typeface="Arial" panose="020B0604020202020204" pitchFamily="34" charset="0"/>
                <a:cs typeface="Arial" panose="020B0604020202020204" pitchFamily="34" charset="0"/>
              </a:rPr>
              <a:t>.  The power of multiple team members means always having someone available.</a:t>
            </a:r>
            <a:endParaRPr lang="en-CA" sz="4000" b="1" dirty="0">
              <a:solidFill>
                <a:schemeClr val="tx2"/>
              </a:solidFill>
              <a:latin typeface="Arial" panose="020B0604020202020204" pitchFamily="34" charset="0"/>
              <a:cs typeface="Arial" panose="020B0604020202020204" pitchFamily="34" charset="0"/>
            </a:endParaRPr>
          </a:p>
          <a:p>
            <a:pPr marL="0" indent="0">
              <a:buNone/>
            </a:pPr>
            <a:endParaRPr lang="en-CA" sz="4400" b="1" dirty="0">
              <a:solidFill>
                <a:schemeClr val="tx2"/>
              </a:solidFill>
              <a:latin typeface="Arial" panose="020B0604020202020204" pitchFamily="34" charset="0"/>
              <a:cs typeface="Arial" panose="020B0604020202020204" pitchFamily="34" charset="0"/>
            </a:endParaRPr>
          </a:p>
          <a:p>
            <a:pPr marL="0" indent="0">
              <a:buNone/>
            </a:pPr>
            <a:r>
              <a:rPr lang="en-CA" sz="4400" b="1" dirty="0" smtClean="0">
                <a:solidFill>
                  <a:srgbClr val="C00000"/>
                </a:solidFill>
                <a:latin typeface="Arial" panose="020B0604020202020204" pitchFamily="34" charset="0"/>
                <a:cs typeface="Arial" panose="020B0604020202020204" pitchFamily="34" charset="0"/>
              </a:rPr>
              <a:t>ALWAYS </a:t>
            </a:r>
            <a:r>
              <a:rPr lang="en-CA" sz="4400" b="1" dirty="0">
                <a:solidFill>
                  <a:srgbClr val="C00000"/>
                </a:solidFill>
                <a:latin typeface="Arial" panose="020B0604020202020204" pitchFamily="34" charset="0"/>
                <a:cs typeface="Arial" panose="020B0604020202020204" pitchFamily="34" charset="0"/>
              </a:rPr>
              <a:t>AVAILABLE</a:t>
            </a:r>
          </a:p>
          <a:p>
            <a:pPr marL="0" indent="0">
              <a:buNone/>
            </a:pPr>
            <a:endParaRPr lang="en-CA" sz="4400" b="1" dirty="0">
              <a:solidFill>
                <a:schemeClr val="tx2"/>
              </a:solidFill>
              <a:latin typeface="Arial" panose="020B0604020202020204" pitchFamily="34" charset="0"/>
              <a:cs typeface="Arial" panose="020B0604020202020204" pitchFamily="34" charset="0"/>
            </a:endParaRPr>
          </a:p>
          <a:p>
            <a:pPr marL="0" indent="0">
              <a:buNone/>
            </a:pPr>
            <a:r>
              <a:rPr lang="en-CA" sz="4000" b="1" dirty="0" smtClean="0">
                <a:solidFill>
                  <a:schemeClr val="tx2"/>
                </a:solidFill>
                <a:latin typeface="Arial" panose="020B0604020202020204" pitchFamily="34" charset="0"/>
                <a:cs typeface="Arial" panose="020B0604020202020204" pitchFamily="34" charset="0"/>
              </a:rPr>
              <a:t>When </a:t>
            </a:r>
            <a:r>
              <a:rPr lang="en-CA" sz="4000" b="1" dirty="0">
                <a:solidFill>
                  <a:schemeClr val="tx2"/>
                </a:solidFill>
                <a:latin typeface="Arial" panose="020B0604020202020204" pitchFamily="34" charset="0"/>
                <a:cs typeface="Arial" panose="020B0604020202020204" pitchFamily="34" charset="0"/>
              </a:rPr>
              <a:t>you are a client of the Oldford Team, you benefit from </a:t>
            </a:r>
            <a:r>
              <a:rPr lang="en-CA" sz="4000" b="1" dirty="0" smtClean="0">
                <a:solidFill>
                  <a:schemeClr val="tx2"/>
                </a:solidFill>
                <a:latin typeface="Arial" panose="020B0604020202020204" pitchFamily="34" charset="0"/>
                <a:cs typeface="Arial" panose="020B0604020202020204" pitchFamily="34" charset="0"/>
              </a:rPr>
              <a:t>the services </a:t>
            </a:r>
            <a:r>
              <a:rPr lang="en-CA" sz="4000" b="1" dirty="0">
                <a:solidFill>
                  <a:schemeClr val="tx2"/>
                </a:solidFill>
                <a:latin typeface="Arial" panose="020B0604020202020204" pitchFamily="34" charset="0"/>
                <a:cs typeface="Arial" panose="020B0604020202020204" pitchFamily="34" charset="0"/>
              </a:rPr>
              <a:t>of not just 1, but 5 real estate </a:t>
            </a:r>
            <a:r>
              <a:rPr lang="en-CA" sz="4000" b="1" dirty="0" smtClean="0">
                <a:solidFill>
                  <a:schemeClr val="tx2"/>
                </a:solidFill>
                <a:latin typeface="Arial" panose="020B0604020202020204" pitchFamily="34" charset="0"/>
                <a:cs typeface="Arial" panose="020B0604020202020204" pitchFamily="34" charset="0"/>
              </a:rPr>
              <a:t>professionals.  </a:t>
            </a:r>
            <a:r>
              <a:rPr lang="en-CA" sz="4000" b="1" dirty="0">
                <a:solidFill>
                  <a:schemeClr val="tx2"/>
                </a:solidFill>
                <a:latin typeface="Arial" panose="020B0604020202020204" pitchFamily="34" charset="0"/>
                <a:cs typeface="Arial" panose="020B0604020202020204" pitchFamily="34" charset="0"/>
              </a:rPr>
              <a:t>We work hard to make </a:t>
            </a:r>
            <a:r>
              <a:rPr lang="en-CA" sz="4000" b="1" dirty="0" smtClean="0">
                <a:solidFill>
                  <a:schemeClr val="tx2"/>
                </a:solidFill>
                <a:latin typeface="Arial" panose="020B0604020202020204" pitchFamily="34" charset="0"/>
                <a:cs typeface="Arial" panose="020B0604020202020204" pitchFamily="34" charset="0"/>
              </a:rPr>
              <a:t>sure </a:t>
            </a:r>
            <a:r>
              <a:rPr lang="en-CA" sz="4000" b="1" dirty="0">
                <a:solidFill>
                  <a:schemeClr val="tx2"/>
                </a:solidFill>
                <a:latin typeface="Arial" panose="020B0604020202020204" pitchFamily="34" charset="0"/>
                <a:cs typeface="Arial" panose="020B0604020202020204" pitchFamily="34" charset="0"/>
              </a:rPr>
              <a:t>that someone will always be available to answer your question or </a:t>
            </a:r>
            <a:r>
              <a:rPr lang="en-CA" sz="4000" b="1" dirty="0" smtClean="0">
                <a:solidFill>
                  <a:schemeClr val="tx2"/>
                </a:solidFill>
                <a:latin typeface="Arial" panose="020B0604020202020204" pitchFamily="34" charset="0"/>
                <a:cs typeface="Arial" panose="020B0604020202020204" pitchFamily="34" charset="0"/>
              </a:rPr>
              <a:t>solve </a:t>
            </a:r>
            <a:r>
              <a:rPr lang="en-CA" sz="4000" b="1" dirty="0">
                <a:solidFill>
                  <a:schemeClr val="tx2"/>
                </a:solidFill>
                <a:latin typeface="Arial" panose="020B0604020202020204" pitchFamily="34" charset="0"/>
                <a:cs typeface="Arial" panose="020B0604020202020204" pitchFamily="34" charset="0"/>
              </a:rPr>
              <a:t>your </a:t>
            </a:r>
            <a:r>
              <a:rPr lang="en-CA" sz="4000" b="1" dirty="0" smtClean="0">
                <a:solidFill>
                  <a:schemeClr val="tx2"/>
                </a:solidFill>
                <a:latin typeface="Arial" panose="020B0604020202020204" pitchFamily="34" charset="0"/>
                <a:cs typeface="Arial" panose="020B0604020202020204" pitchFamily="34" charset="0"/>
              </a:rPr>
              <a:t>problem, because it’s not only what you know, it’s when you know it!</a:t>
            </a:r>
          </a:p>
        </p:txBody>
      </p:sp>
      <p:pic>
        <p:nvPicPr>
          <p:cNvPr id="4" name="Picture 3"/>
          <p:cNvPicPr>
            <a:picLocks noChangeAspect="1"/>
          </p:cNvPicPr>
          <p:nvPr/>
        </p:nvPicPr>
        <p:blipFill>
          <a:blip r:embed="rId2"/>
          <a:stretch>
            <a:fillRect/>
          </a:stretch>
        </p:blipFill>
        <p:spPr>
          <a:xfrm>
            <a:off x="1031571" y="7267574"/>
            <a:ext cx="980016" cy="974747"/>
          </a:xfrm>
          <a:prstGeom prst="rect">
            <a:avLst/>
          </a:prstGeom>
        </p:spPr>
      </p:pic>
      <p:pic>
        <p:nvPicPr>
          <p:cNvPr id="5" name="Picture 4"/>
          <p:cNvPicPr>
            <a:picLocks noChangeAspect="1"/>
          </p:cNvPicPr>
          <p:nvPr/>
        </p:nvPicPr>
        <p:blipFill>
          <a:blip r:embed="rId3"/>
          <a:stretch>
            <a:fillRect/>
          </a:stretch>
        </p:blipFill>
        <p:spPr>
          <a:xfrm>
            <a:off x="5580812" y="7267256"/>
            <a:ext cx="671312" cy="947282"/>
          </a:xfrm>
          <a:prstGeom prst="rect">
            <a:avLst/>
          </a:prstGeom>
        </p:spPr>
      </p:pic>
      <p:pic>
        <p:nvPicPr>
          <p:cNvPr id="8" name="Picture 7"/>
          <p:cNvPicPr>
            <a:picLocks noChangeAspect="1"/>
          </p:cNvPicPr>
          <p:nvPr/>
        </p:nvPicPr>
        <p:blipFill>
          <a:blip r:embed="rId4"/>
          <a:stretch>
            <a:fillRect/>
          </a:stretch>
        </p:blipFill>
        <p:spPr>
          <a:xfrm>
            <a:off x="405474" y="8223724"/>
            <a:ext cx="2933700" cy="1495425"/>
          </a:xfrm>
          <a:prstGeom prst="rect">
            <a:avLst/>
          </a:prstGeom>
        </p:spPr>
      </p:pic>
      <p:sp>
        <p:nvSpPr>
          <p:cNvPr id="9" name="TextBox 8"/>
          <p:cNvSpPr txBox="1"/>
          <p:nvPr/>
        </p:nvSpPr>
        <p:spPr>
          <a:xfrm>
            <a:off x="4083721" y="8733174"/>
            <a:ext cx="2883137" cy="738664"/>
          </a:xfrm>
          <a:prstGeom prst="rect">
            <a:avLst/>
          </a:prstGeom>
          <a:solidFill>
            <a:schemeClr val="lt1"/>
          </a:solidFill>
          <a:scene3d>
            <a:camera prst="orthographicFront"/>
            <a:lightRig rig="threePt" dir="t"/>
          </a:scene3d>
          <a:sp3d extrusionH="76200" prstMaterial="matte">
            <a:bevelT w="127000"/>
            <a:bevelB w="95250"/>
            <a:extrusionClr>
              <a:schemeClr val="tx1"/>
            </a:extrusionClr>
          </a:sp3d>
        </p:spPr>
        <p:txBody>
          <a:bodyPr wrap="square" rtlCol="0">
            <a:spAutoFit/>
          </a:bodyPr>
          <a:lstStyle/>
          <a:p>
            <a:pPr algn="r"/>
            <a:r>
              <a:rPr lang="en-CA" b="1" dirty="0" smtClean="0">
                <a:solidFill>
                  <a:schemeClr val="tx1"/>
                </a:solidFill>
              </a:rPr>
              <a:t>530 Main St, Winchester</a:t>
            </a:r>
          </a:p>
          <a:p>
            <a:pPr algn="r"/>
            <a:r>
              <a:rPr lang="en-CA" b="1" dirty="0" smtClean="0">
                <a:solidFill>
                  <a:schemeClr val="tx1"/>
                </a:solidFill>
              </a:rPr>
              <a:t>Office: (613) 774-4253</a:t>
            </a:r>
          </a:p>
          <a:p>
            <a:pPr algn="r"/>
            <a:r>
              <a:rPr lang="en-CA" b="1" dirty="0" smtClean="0">
                <a:solidFill>
                  <a:schemeClr val="tx1"/>
                </a:solidFill>
              </a:rPr>
              <a:t>www.oldford.ca</a:t>
            </a:r>
            <a:endParaRPr lang="en-CA" b="1" dirty="0">
              <a:solidFill>
                <a:schemeClr val="tx1"/>
              </a:solidFill>
            </a:endParaRPr>
          </a:p>
        </p:txBody>
      </p:sp>
      <p:pic>
        <p:nvPicPr>
          <p:cNvPr id="11" name="Picture 10"/>
          <p:cNvPicPr>
            <a:picLocks noChangeAspect="1"/>
          </p:cNvPicPr>
          <p:nvPr/>
        </p:nvPicPr>
        <p:blipFill>
          <a:blip r:embed="rId5"/>
          <a:stretch>
            <a:fillRect/>
          </a:stretch>
        </p:blipFill>
        <p:spPr>
          <a:xfrm>
            <a:off x="3007658" y="7286171"/>
            <a:ext cx="1577083" cy="909451"/>
          </a:xfrm>
          <a:prstGeom prst="rect">
            <a:avLst/>
          </a:prstGeom>
        </p:spPr>
      </p:pic>
      <p:sp>
        <p:nvSpPr>
          <p:cNvPr id="12" name="Shape 83"/>
          <p:cNvSpPr txBox="1">
            <a:spLocks/>
          </p:cNvSpPr>
          <p:nvPr/>
        </p:nvSpPr>
        <p:spPr>
          <a:xfrm>
            <a:off x="298650" y="377582"/>
            <a:ext cx="7175100" cy="295951"/>
          </a:xfrm>
          <a:prstGeom prst="rect">
            <a:avLst/>
          </a:prstGeom>
          <a:noFill/>
          <a:ln>
            <a:noFill/>
          </a:ln>
        </p:spPr>
        <p:txBody>
          <a:bodyPr vert="horz" lIns="91425" tIns="91425" rIns="91425" bIns="91425" rtlCol="0" anchor="ctr" anchorCtr="0">
            <a:noAutofit/>
          </a:bodyPr>
          <a:lstStyle>
            <a:lvl1pPr marL="145733" indent="-145733" algn="l" defTabSz="582930" rtl="0" eaLnBrk="1" latinLnBrk="0" hangingPunct="1">
              <a:lnSpc>
                <a:spcPct val="90000"/>
              </a:lnSpc>
              <a:spcBef>
                <a:spcPts val="0"/>
              </a:spcBef>
              <a:buFont typeface="Arial" panose="020B0604020202020204" pitchFamily="34" charset="0"/>
              <a:buChar char="•"/>
              <a:defRPr sz="1785" kern="1200">
                <a:solidFill>
                  <a:schemeClr val="tx1"/>
                </a:solidFill>
                <a:latin typeface="+mn-lt"/>
                <a:ea typeface="+mn-ea"/>
                <a:cs typeface="+mn-cs"/>
              </a:defRPr>
            </a:lvl1pPr>
            <a:lvl2pPr marL="437198" indent="-145733" algn="l" defTabSz="582930" rtl="0" eaLnBrk="1" latinLnBrk="0" hangingPunct="1">
              <a:lnSpc>
                <a:spcPct val="90000"/>
              </a:lnSpc>
              <a:spcBef>
                <a:spcPts val="0"/>
              </a:spcBef>
              <a:buFont typeface="Arial" panose="020B0604020202020204" pitchFamily="34" charset="0"/>
              <a:buChar char="•"/>
              <a:defRPr sz="1530" kern="1200">
                <a:solidFill>
                  <a:schemeClr val="tx1"/>
                </a:solidFill>
                <a:latin typeface="+mn-lt"/>
                <a:ea typeface="+mn-ea"/>
                <a:cs typeface="+mn-cs"/>
              </a:defRPr>
            </a:lvl2pPr>
            <a:lvl3pPr marL="728663" indent="-145733" algn="l" defTabSz="582930" rtl="0" eaLnBrk="1" latinLnBrk="0" hangingPunct="1">
              <a:lnSpc>
                <a:spcPct val="90000"/>
              </a:lnSpc>
              <a:spcBef>
                <a:spcPts val="0"/>
              </a:spcBef>
              <a:buFont typeface="Arial" panose="020B0604020202020204" pitchFamily="34" charset="0"/>
              <a:buChar char="•"/>
              <a:defRPr sz="1275" kern="1200">
                <a:solidFill>
                  <a:schemeClr val="tx1"/>
                </a:solidFill>
                <a:latin typeface="+mn-lt"/>
                <a:ea typeface="+mn-ea"/>
                <a:cs typeface="+mn-cs"/>
              </a:defRPr>
            </a:lvl3pPr>
            <a:lvl4pPr marL="1020128" indent="-145733" algn="l" defTabSz="582930" rtl="0" eaLnBrk="1" latinLnBrk="0" hangingPunct="1">
              <a:lnSpc>
                <a:spcPct val="90000"/>
              </a:lnSpc>
              <a:spcBef>
                <a:spcPts val="0"/>
              </a:spcBef>
              <a:buFont typeface="Arial" panose="020B0604020202020204" pitchFamily="34" charset="0"/>
              <a:buChar char="•"/>
              <a:defRPr sz="1148" kern="1200">
                <a:solidFill>
                  <a:schemeClr val="tx1"/>
                </a:solidFill>
                <a:latin typeface="+mn-lt"/>
                <a:ea typeface="+mn-ea"/>
                <a:cs typeface="+mn-cs"/>
              </a:defRPr>
            </a:lvl4pPr>
            <a:lvl5pPr marL="1311593" indent="-145733" algn="l" defTabSz="582930" rtl="0" eaLnBrk="1" latinLnBrk="0" hangingPunct="1">
              <a:lnSpc>
                <a:spcPct val="90000"/>
              </a:lnSpc>
              <a:spcBef>
                <a:spcPts val="0"/>
              </a:spcBef>
              <a:buFont typeface="Arial" panose="020B0604020202020204" pitchFamily="34" charset="0"/>
              <a:buChar char="•"/>
              <a:defRPr sz="1148" kern="1200">
                <a:solidFill>
                  <a:schemeClr val="tx1"/>
                </a:solidFill>
                <a:latin typeface="+mn-lt"/>
                <a:ea typeface="+mn-ea"/>
                <a:cs typeface="+mn-cs"/>
              </a:defRPr>
            </a:lvl5pPr>
            <a:lvl6pPr marL="1603058" indent="-145733" algn="l" defTabSz="582930" rtl="0" eaLnBrk="1" latinLnBrk="0" hangingPunct="1">
              <a:lnSpc>
                <a:spcPct val="90000"/>
              </a:lnSpc>
              <a:spcBef>
                <a:spcPts val="0"/>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0"/>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0"/>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0"/>
              </a:spcBef>
              <a:buFont typeface="Arial" panose="020B0604020202020204" pitchFamily="34" charset="0"/>
              <a:buChar char="•"/>
              <a:defRPr sz="1148" kern="1200">
                <a:solidFill>
                  <a:schemeClr val="tx1"/>
                </a:solidFill>
                <a:latin typeface="+mn-lt"/>
                <a:ea typeface="+mn-ea"/>
                <a:cs typeface="+mn-cs"/>
              </a:defRPr>
            </a:lvl9pPr>
          </a:lstStyle>
          <a:p>
            <a:pPr>
              <a:buFont typeface="Arial" panose="020B0604020202020204" pitchFamily="34" charset="0"/>
              <a:buNone/>
            </a:pPr>
            <a:r>
              <a:rPr lang="en-CA" sz="2400" dirty="0" smtClean="0">
                <a:solidFill>
                  <a:srgbClr val="A6A6A6"/>
                </a:solidFill>
              </a:rPr>
              <a:t>STEP 3 |  </a:t>
            </a:r>
            <a:r>
              <a:rPr lang="en-CA" sz="2400" dirty="0" smtClean="0">
                <a:solidFill>
                  <a:srgbClr val="D0322C"/>
                </a:solidFill>
              </a:rPr>
              <a:t>Representation</a:t>
            </a:r>
            <a:endParaRPr lang="en-CA" dirty="0"/>
          </a:p>
        </p:txBody>
      </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b="22639"/>
          <a:stretch/>
        </p:blipFill>
        <p:spPr>
          <a:xfrm>
            <a:off x="3936367" y="814095"/>
            <a:ext cx="3431721" cy="2654820"/>
          </a:xfrm>
          <a:prstGeom prst="rect">
            <a:avLst/>
          </a:prstGeom>
        </p:spPr>
      </p:pic>
      <p:sp>
        <p:nvSpPr>
          <p:cNvPr id="16" name="TextBox 15"/>
          <p:cNvSpPr txBox="1"/>
          <p:nvPr/>
        </p:nvSpPr>
        <p:spPr>
          <a:xfrm>
            <a:off x="372988" y="1413998"/>
            <a:ext cx="3674225" cy="1400383"/>
          </a:xfrm>
          <a:prstGeom prst="rect">
            <a:avLst/>
          </a:prstGeom>
          <a:noFill/>
        </p:spPr>
        <p:txBody>
          <a:bodyPr wrap="square" rtlCol="0">
            <a:spAutoFit/>
          </a:bodyPr>
          <a:lstStyle/>
          <a:p>
            <a:r>
              <a:rPr lang="en-CA" sz="1000" b="1" cap="all" dirty="0">
                <a:solidFill>
                  <a:srgbClr val="C00000"/>
                </a:solidFill>
                <a:latin typeface="Arial" panose="020B0604020202020204" pitchFamily="34" charset="0"/>
                <a:cs typeface="Arial" panose="020B0604020202020204" pitchFamily="34" charset="0"/>
              </a:rPr>
              <a:t>Friends and Neighbours</a:t>
            </a:r>
          </a:p>
          <a:p>
            <a:endParaRPr lang="en-CA" sz="1000" b="1" dirty="0">
              <a:solidFill>
                <a:schemeClr val="tx2"/>
              </a:solidFill>
              <a:latin typeface="Arial" panose="020B0604020202020204" pitchFamily="34" charset="0"/>
              <a:cs typeface="Arial" panose="020B0604020202020204" pitchFamily="34" charset="0"/>
            </a:endParaRPr>
          </a:p>
          <a:p>
            <a:r>
              <a:rPr lang="en-CA" sz="1100" b="1" dirty="0">
                <a:solidFill>
                  <a:schemeClr val="tx2"/>
                </a:solidFill>
                <a:latin typeface="Arial" panose="020B0604020202020204" pitchFamily="34" charset="0"/>
                <a:cs typeface="Arial" panose="020B0604020202020204" pitchFamily="34" charset="0"/>
              </a:rPr>
              <a:t>First and foremost, we pride ourselves on being your future friends and neighbours.  We treat all our clients with the upmost respect, and hope everyone has the best experience possible when buying a house with the Oldford Team</a:t>
            </a:r>
            <a:r>
              <a:rPr lang="en-CA" sz="1000" b="1" dirty="0">
                <a:solidFill>
                  <a:schemeClr val="tx2"/>
                </a:solidFill>
                <a:latin typeface="Arial" panose="020B0604020202020204" pitchFamily="34" charset="0"/>
                <a:cs typeface="Arial" panose="020B0604020202020204" pitchFamily="34" charset="0"/>
              </a:rPr>
              <a:t>.</a:t>
            </a:r>
          </a:p>
          <a:p>
            <a:endParaRPr lang="en-CA" sz="10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37577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973189" y="5047620"/>
            <a:ext cx="1139977" cy="1238715"/>
          </a:xfrm>
          <a:prstGeom prst="rect">
            <a:avLst/>
          </a:prstGeom>
        </p:spPr>
      </p:pic>
      <p:pic>
        <p:nvPicPr>
          <p:cNvPr id="4" name="Picture 3"/>
          <p:cNvPicPr>
            <a:picLocks noChangeAspect="1"/>
          </p:cNvPicPr>
          <p:nvPr/>
        </p:nvPicPr>
        <p:blipFill>
          <a:blip r:embed="rId3"/>
          <a:stretch>
            <a:fillRect/>
          </a:stretch>
        </p:blipFill>
        <p:spPr>
          <a:xfrm>
            <a:off x="5986896" y="2745592"/>
            <a:ext cx="1112562" cy="1205633"/>
          </a:xfrm>
          <a:prstGeom prst="rect">
            <a:avLst/>
          </a:prstGeom>
        </p:spPr>
      </p:pic>
      <p:pic>
        <p:nvPicPr>
          <p:cNvPr id="6" name="Picture 5"/>
          <p:cNvPicPr>
            <a:picLocks noChangeAspect="1"/>
          </p:cNvPicPr>
          <p:nvPr/>
        </p:nvPicPr>
        <p:blipFill>
          <a:blip r:embed="rId4"/>
          <a:stretch>
            <a:fillRect/>
          </a:stretch>
        </p:blipFill>
        <p:spPr>
          <a:xfrm>
            <a:off x="405474" y="8223724"/>
            <a:ext cx="2933700" cy="1495425"/>
          </a:xfrm>
          <a:prstGeom prst="rect">
            <a:avLst/>
          </a:prstGeom>
        </p:spPr>
      </p:pic>
      <p:sp>
        <p:nvSpPr>
          <p:cNvPr id="7" name="TextBox 6"/>
          <p:cNvSpPr txBox="1"/>
          <p:nvPr/>
        </p:nvSpPr>
        <p:spPr>
          <a:xfrm>
            <a:off x="4083721" y="8733174"/>
            <a:ext cx="2883137" cy="738664"/>
          </a:xfrm>
          <a:prstGeom prst="rect">
            <a:avLst/>
          </a:prstGeom>
          <a:solidFill>
            <a:schemeClr val="lt1"/>
          </a:solidFill>
          <a:scene3d>
            <a:camera prst="orthographicFront"/>
            <a:lightRig rig="threePt" dir="t"/>
          </a:scene3d>
          <a:sp3d extrusionH="76200" prstMaterial="matte">
            <a:bevelT w="127000"/>
            <a:bevelB w="95250"/>
            <a:extrusionClr>
              <a:schemeClr val="tx1"/>
            </a:extrusionClr>
          </a:sp3d>
        </p:spPr>
        <p:txBody>
          <a:bodyPr wrap="square" rtlCol="0">
            <a:spAutoFit/>
          </a:bodyPr>
          <a:lstStyle/>
          <a:p>
            <a:pPr algn="r"/>
            <a:r>
              <a:rPr lang="en-CA" b="1" dirty="0" smtClean="0">
                <a:solidFill>
                  <a:schemeClr val="tx1"/>
                </a:solidFill>
              </a:rPr>
              <a:t>530 Main St, Winchester</a:t>
            </a:r>
          </a:p>
          <a:p>
            <a:pPr algn="r"/>
            <a:r>
              <a:rPr lang="en-CA" b="1" dirty="0" smtClean="0">
                <a:solidFill>
                  <a:schemeClr val="tx1"/>
                </a:solidFill>
              </a:rPr>
              <a:t>Office: (613) 774-4253</a:t>
            </a:r>
          </a:p>
          <a:p>
            <a:pPr algn="r"/>
            <a:r>
              <a:rPr lang="en-CA" b="1" dirty="0" smtClean="0">
                <a:solidFill>
                  <a:schemeClr val="tx1"/>
                </a:solidFill>
              </a:rPr>
              <a:t>www.oldford.ca</a:t>
            </a:r>
            <a:endParaRPr lang="en-CA" b="1" dirty="0">
              <a:solidFill>
                <a:schemeClr val="tx1"/>
              </a:solidFill>
            </a:endParaRPr>
          </a:p>
        </p:txBody>
      </p:sp>
      <p:pic>
        <p:nvPicPr>
          <p:cNvPr id="8" name="Picture 7"/>
          <p:cNvPicPr>
            <a:picLocks noChangeAspect="1"/>
          </p:cNvPicPr>
          <p:nvPr/>
        </p:nvPicPr>
        <p:blipFill>
          <a:blip r:embed="rId5"/>
          <a:stretch>
            <a:fillRect/>
          </a:stretch>
        </p:blipFill>
        <p:spPr>
          <a:xfrm>
            <a:off x="319696" y="1410675"/>
            <a:ext cx="1081576" cy="1175256"/>
          </a:xfrm>
          <a:prstGeom prst="rect">
            <a:avLst/>
          </a:prstGeom>
        </p:spPr>
      </p:pic>
      <p:pic>
        <p:nvPicPr>
          <p:cNvPr id="9" name="Picture 8"/>
          <p:cNvPicPr>
            <a:picLocks noChangeAspect="1"/>
          </p:cNvPicPr>
          <p:nvPr/>
        </p:nvPicPr>
        <p:blipFill>
          <a:blip r:embed="rId6"/>
          <a:stretch>
            <a:fillRect/>
          </a:stretch>
        </p:blipFill>
        <p:spPr>
          <a:xfrm>
            <a:off x="298650" y="3875051"/>
            <a:ext cx="1123669" cy="1220994"/>
          </a:xfrm>
          <a:prstGeom prst="rect">
            <a:avLst/>
          </a:prstGeom>
        </p:spPr>
      </p:pic>
      <p:sp>
        <p:nvSpPr>
          <p:cNvPr id="10" name="Shape 83"/>
          <p:cNvSpPr txBox="1">
            <a:spLocks/>
          </p:cNvSpPr>
          <p:nvPr/>
        </p:nvSpPr>
        <p:spPr>
          <a:xfrm>
            <a:off x="298650" y="377582"/>
            <a:ext cx="7175100" cy="295951"/>
          </a:xfrm>
          <a:prstGeom prst="rect">
            <a:avLst/>
          </a:prstGeom>
          <a:noFill/>
          <a:ln>
            <a:noFill/>
          </a:ln>
        </p:spPr>
        <p:txBody>
          <a:bodyPr vert="horz" lIns="91425" tIns="91425" rIns="91425" bIns="91425" rtlCol="0" anchor="ctr" anchorCtr="0">
            <a:noAutofit/>
          </a:bodyPr>
          <a:lstStyle>
            <a:lvl1pPr marL="145733" indent="-145733" algn="l" defTabSz="582930" rtl="0" eaLnBrk="1" latinLnBrk="0" hangingPunct="1">
              <a:lnSpc>
                <a:spcPct val="90000"/>
              </a:lnSpc>
              <a:spcBef>
                <a:spcPts val="0"/>
              </a:spcBef>
              <a:buFont typeface="Arial" panose="020B0604020202020204" pitchFamily="34" charset="0"/>
              <a:buChar char="•"/>
              <a:defRPr sz="1785" kern="1200">
                <a:solidFill>
                  <a:schemeClr val="tx1"/>
                </a:solidFill>
                <a:latin typeface="+mn-lt"/>
                <a:ea typeface="+mn-ea"/>
                <a:cs typeface="+mn-cs"/>
              </a:defRPr>
            </a:lvl1pPr>
            <a:lvl2pPr marL="437198" indent="-145733" algn="l" defTabSz="582930" rtl="0" eaLnBrk="1" latinLnBrk="0" hangingPunct="1">
              <a:lnSpc>
                <a:spcPct val="90000"/>
              </a:lnSpc>
              <a:spcBef>
                <a:spcPts val="0"/>
              </a:spcBef>
              <a:buFont typeface="Arial" panose="020B0604020202020204" pitchFamily="34" charset="0"/>
              <a:buChar char="•"/>
              <a:defRPr sz="1530" kern="1200">
                <a:solidFill>
                  <a:schemeClr val="tx1"/>
                </a:solidFill>
                <a:latin typeface="+mn-lt"/>
                <a:ea typeface="+mn-ea"/>
                <a:cs typeface="+mn-cs"/>
              </a:defRPr>
            </a:lvl2pPr>
            <a:lvl3pPr marL="728663" indent="-145733" algn="l" defTabSz="582930" rtl="0" eaLnBrk="1" latinLnBrk="0" hangingPunct="1">
              <a:lnSpc>
                <a:spcPct val="90000"/>
              </a:lnSpc>
              <a:spcBef>
                <a:spcPts val="0"/>
              </a:spcBef>
              <a:buFont typeface="Arial" panose="020B0604020202020204" pitchFamily="34" charset="0"/>
              <a:buChar char="•"/>
              <a:defRPr sz="1275" kern="1200">
                <a:solidFill>
                  <a:schemeClr val="tx1"/>
                </a:solidFill>
                <a:latin typeface="+mn-lt"/>
                <a:ea typeface="+mn-ea"/>
                <a:cs typeface="+mn-cs"/>
              </a:defRPr>
            </a:lvl3pPr>
            <a:lvl4pPr marL="1020128" indent="-145733" algn="l" defTabSz="582930" rtl="0" eaLnBrk="1" latinLnBrk="0" hangingPunct="1">
              <a:lnSpc>
                <a:spcPct val="90000"/>
              </a:lnSpc>
              <a:spcBef>
                <a:spcPts val="0"/>
              </a:spcBef>
              <a:buFont typeface="Arial" panose="020B0604020202020204" pitchFamily="34" charset="0"/>
              <a:buChar char="•"/>
              <a:defRPr sz="1148" kern="1200">
                <a:solidFill>
                  <a:schemeClr val="tx1"/>
                </a:solidFill>
                <a:latin typeface="+mn-lt"/>
                <a:ea typeface="+mn-ea"/>
                <a:cs typeface="+mn-cs"/>
              </a:defRPr>
            </a:lvl4pPr>
            <a:lvl5pPr marL="1311593" indent="-145733" algn="l" defTabSz="582930" rtl="0" eaLnBrk="1" latinLnBrk="0" hangingPunct="1">
              <a:lnSpc>
                <a:spcPct val="90000"/>
              </a:lnSpc>
              <a:spcBef>
                <a:spcPts val="0"/>
              </a:spcBef>
              <a:buFont typeface="Arial" panose="020B0604020202020204" pitchFamily="34" charset="0"/>
              <a:buChar char="•"/>
              <a:defRPr sz="1148" kern="1200">
                <a:solidFill>
                  <a:schemeClr val="tx1"/>
                </a:solidFill>
                <a:latin typeface="+mn-lt"/>
                <a:ea typeface="+mn-ea"/>
                <a:cs typeface="+mn-cs"/>
              </a:defRPr>
            </a:lvl5pPr>
            <a:lvl6pPr marL="1603058" indent="-145733" algn="l" defTabSz="582930" rtl="0" eaLnBrk="1" latinLnBrk="0" hangingPunct="1">
              <a:lnSpc>
                <a:spcPct val="90000"/>
              </a:lnSpc>
              <a:spcBef>
                <a:spcPts val="0"/>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0"/>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0"/>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0"/>
              </a:spcBef>
              <a:buFont typeface="Arial" panose="020B0604020202020204" pitchFamily="34" charset="0"/>
              <a:buChar char="•"/>
              <a:defRPr sz="1148" kern="1200">
                <a:solidFill>
                  <a:schemeClr val="tx1"/>
                </a:solidFill>
                <a:latin typeface="+mn-lt"/>
                <a:ea typeface="+mn-ea"/>
                <a:cs typeface="+mn-cs"/>
              </a:defRPr>
            </a:lvl9pPr>
          </a:lstStyle>
          <a:p>
            <a:pPr>
              <a:buFont typeface="Arial" panose="020B0604020202020204" pitchFamily="34" charset="0"/>
              <a:buNone/>
            </a:pPr>
            <a:r>
              <a:rPr lang="en-CA" sz="2400" dirty="0" smtClean="0">
                <a:solidFill>
                  <a:srgbClr val="A6A6A6"/>
                </a:solidFill>
              </a:rPr>
              <a:t>STEP 3 |  </a:t>
            </a:r>
            <a:r>
              <a:rPr lang="en-CA" sz="2400" dirty="0" smtClean="0">
                <a:solidFill>
                  <a:srgbClr val="D0322C"/>
                </a:solidFill>
              </a:rPr>
              <a:t>Representation</a:t>
            </a:r>
            <a:endParaRPr lang="en-CA" dirty="0"/>
          </a:p>
        </p:txBody>
      </p:sp>
      <p:sp>
        <p:nvSpPr>
          <p:cNvPr id="11" name="TextBox 10"/>
          <p:cNvSpPr txBox="1"/>
          <p:nvPr/>
        </p:nvSpPr>
        <p:spPr>
          <a:xfrm>
            <a:off x="1470195" y="1536975"/>
            <a:ext cx="5925925" cy="1107996"/>
          </a:xfrm>
          <a:prstGeom prst="rect">
            <a:avLst/>
          </a:prstGeom>
          <a:noFill/>
        </p:spPr>
        <p:txBody>
          <a:bodyPr wrap="square" rtlCol="0">
            <a:spAutoFit/>
          </a:bodyPr>
          <a:lstStyle/>
          <a:p>
            <a:r>
              <a:rPr lang="en-CA" sz="1100" b="1" dirty="0">
                <a:solidFill>
                  <a:schemeClr val="tx2"/>
                </a:solidFill>
              </a:rPr>
              <a:t> </a:t>
            </a:r>
            <a:r>
              <a:rPr lang="en-CA" sz="1100" b="1" dirty="0" smtClean="0">
                <a:solidFill>
                  <a:schemeClr val="tx2"/>
                </a:solidFill>
              </a:rPr>
              <a:t>      Butch’s </a:t>
            </a:r>
            <a:r>
              <a:rPr lang="en-CA" sz="1100" b="1" dirty="0">
                <a:solidFill>
                  <a:schemeClr val="tx2"/>
                </a:solidFill>
              </a:rPr>
              <a:t>philosophy on business and life is that he treats everyone as friends and neighbours to be. From his upbringing in Newfoundland and working on the Atlantic, Butch learned to tackle head-on any challenge that lay ahead with a song in his heart and a irrepressible desire to help</a:t>
            </a:r>
            <a:r>
              <a:rPr lang="en-CA" sz="1100" b="1" dirty="0" smtClean="0">
                <a:solidFill>
                  <a:schemeClr val="tx2"/>
                </a:solidFill>
              </a:rPr>
              <a:t>. </a:t>
            </a:r>
            <a:r>
              <a:rPr lang="en-CA" sz="1100" b="1" dirty="0">
                <a:solidFill>
                  <a:schemeClr val="tx2"/>
                </a:solidFill>
              </a:rPr>
              <a:t>Since 1986, Butch has been recognized as a top producer through his journey with Re/Max, Albert Gale Real Estate, and now Royal </a:t>
            </a:r>
            <a:r>
              <a:rPr lang="en-CA" sz="1100" b="1" dirty="0" err="1">
                <a:solidFill>
                  <a:schemeClr val="tx2"/>
                </a:solidFill>
              </a:rPr>
              <a:t>LePage</a:t>
            </a:r>
            <a:r>
              <a:rPr lang="en-CA" sz="1100" b="1" dirty="0">
                <a:solidFill>
                  <a:schemeClr val="tx2"/>
                </a:solidFill>
              </a:rPr>
              <a:t> Gale Real Estate – earning top awards from all</a:t>
            </a:r>
            <a:r>
              <a:rPr lang="en-CA" sz="1100" b="1" dirty="0" smtClean="0">
                <a:solidFill>
                  <a:schemeClr val="tx2"/>
                </a:solidFill>
              </a:rPr>
              <a:t>.</a:t>
            </a:r>
            <a:endParaRPr lang="en-CA" sz="1100" b="1" dirty="0">
              <a:solidFill>
                <a:schemeClr val="tx2"/>
              </a:solidFill>
            </a:endParaRPr>
          </a:p>
        </p:txBody>
      </p:sp>
      <p:sp>
        <p:nvSpPr>
          <p:cNvPr id="12" name="TextBox 11"/>
          <p:cNvSpPr txBox="1"/>
          <p:nvPr/>
        </p:nvSpPr>
        <p:spPr>
          <a:xfrm>
            <a:off x="222726" y="2929801"/>
            <a:ext cx="5743051" cy="938719"/>
          </a:xfrm>
          <a:prstGeom prst="rect">
            <a:avLst/>
          </a:prstGeom>
          <a:noFill/>
        </p:spPr>
        <p:txBody>
          <a:bodyPr wrap="square" rtlCol="0">
            <a:spAutoFit/>
          </a:bodyPr>
          <a:lstStyle/>
          <a:p>
            <a:r>
              <a:rPr lang="en-CA" sz="1100" b="1" dirty="0" smtClean="0">
                <a:solidFill>
                  <a:schemeClr val="tx2"/>
                </a:solidFill>
              </a:rPr>
              <a:t>       Through </a:t>
            </a:r>
            <a:r>
              <a:rPr lang="en-CA" sz="1100" b="1" dirty="0">
                <a:solidFill>
                  <a:schemeClr val="tx2"/>
                </a:solidFill>
              </a:rPr>
              <a:t>the last decade, Clayton Oldford has helped grow The Oldford </a:t>
            </a:r>
            <a:r>
              <a:rPr lang="en-CA" sz="1100" b="1" dirty="0" smtClean="0">
                <a:solidFill>
                  <a:schemeClr val="tx2"/>
                </a:solidFill>
              </a:rPr>
              <a:t>Team. Born </a:t>
            </a:r>
            <a:r>
              <a:rPr lang="en-CA" sz="1100" b="1" dirty="0">
                <a:solidFill>
                  <a:schemeClr val="tx2"/>
                </a:solidFill>
              </a:rPr>
              <a:t>and raised in the rural areas south of Ottawa, Clayton finished a Bachelor of </a:t>
            </a:r>
            <a:r>
              <a:rPr lang="en-CA" sz="1100" b="1" dirty="0" smtClean="0">
                <a:solidFill>
                  <a:schemeClr val="tx2"/>
                </a:solidFill>
              </a:rPr>
              <a:t>Science before </a:t>
            </a:r>
            <a:r>
              <a:rPr lang="en-CA" sz="1100" b="1" dirty="0">
                <a:solidFill>
                  <a:schemeClr val="tx2"/>
                </a:solidFill>
              </a:rPr>
              <a:t>turning his desire to help others into a focus on the world of real estate. </a:t>
            </a:r>
            <a:r>
              <a:rPr lang="en-CA" sz="1100" b="1" dirty="0" smtClean="0">
                <a:solidFill>
                  <a:schemeClr val="tx2"/>
                </a:solidFill>
              </a:rPr>
              <a:t>Clayton has </a:t>
            </a:r>
            <a:r>
              <a:rPr lang="en-CA" sz="1100" b="1" dirty="0">
                <a:solidFill>
                  <a:schemeClr val="tx2"/>
                </a:solidFill>
              </a:rPr>
              <a:t>worked through more than 1,356 bought and sold transactions with the Oldford team since </a:t>
            </a:r>
            <a:r>
              <a:rPr lang="en-CA" sz="1100" b="1" dirty="0" smtClean="0">
                <a:solidFill>
                  <a:schemeClr val="tx2"/>
                </a:solidFill>
              </a:rPr>
              <a:t>2006. </a:t>
            </a:r>
            <a:endParaRPr lang="en-CA" sz="1100" b="1" dirty="0">
              <a:solidFill>
                <a:schemeClr val="tx2"/>
              </a:solidFill>
            </a:endParaRPr>
          </a:p>
        </p:txBody>
      </p:sp>
      <p:sp>
        <p:nvSpPr>
          <p:cNvPr id="13" name="TextBox 12"/>
          <p:cNvSpPr txBox="1"/>
          <p:nvPr/>
        </p:nvSpPr>
        <p:spPr>
          <a:xfrm>
            <a:off x="222726" y="5483945"/>
            <a:ext cx="5738062" cy="784830"/>
          </a:xfrm>
          <a:prstGeom prst="rect">
            <a:avLst/>
          </a:prstGeom>
          <a:noFill/>
        </p:spPr>
        <p:txBody>
          <a:bodyPr wrap="square" rtlCol="0">
            <a:spAutoFit/>
          </a:bodyPr>
          <a:lstStyle/>
          <a:p>
            <a:r>
              <a:rPr lang="en-CA" sz="1200" b="1" dirty="0" smtClean="0">
                <a:solidFill>
                  <a:schemeClr val="tx2"/>
                </a:solidFill>
              </a:rPr>
              <a:t>       </a:t>
            </a:r>
            <a:r>
              <a:rPr lang="en-CA" sz="1100" b="1" dirty="0" smtClean="0">
                <a:solidFill>
                  <a:schemeClr val="tx2"/>
                </a:solidFill>
              </a:rPr>
              <a:t>Kim </a:t>
            </a:r>
            <a:r>
              <a:rPr lang="en-CA" sz="1100" b="1" dirty="0">
                <a:solidFill>
                  <a:schemeClr val="tx2"/>
                </a:solidFill>
              </a:rPr>
              <a:t>is the Oldford Team’s lead Buyer Representative. </a:t>
            </a:r>
            <a:r>
              <a:rPr lang="en-CA" sz="1100" b="1" dirty="0" smtClean="0">
                <a:solidFill>
                  <a:schemeClr val="tx2"/>
                </a:solidFill>
              </a:rPr>
              <a:t>Kim focuses </a:t>
            </a:r>
            <a:r>
              <a:rPr lang="en-CA" sz="1100" b="1" dirty="0">
                <a:solidFill>
                  <a:schemeClr val="tx2"/>
                </a:solidFill>
              </a:rPr>
              <a:t>on dedicating her time to helping Buyers never miss a beat when it comes to new houses on the market or market updates is what sets her apart whether your needs be residential, hobby farm, multi-unit residential, or vacant land. </a:t>
            </a:r>
          </a:p>
        </p:txBody>
      </p:sp>
      <p:sp>
        <p:nvSpPr>
          <p:cNvPr id="14" name="TextBox 13"/>
          <p:cNvSpPr txBox="1"/>
          <p:nvPr/>
        </p:nvSpPr>
        <p:spPr>
          <a:xfrm>
            <a:off x="1470194" y="4180680"/>
            <a:ext cx="5774753" cy="984885"/>
          </a:xfrm>
          <a:prstGeom prst="rect">
            <a:avLst/>
          </a:prstGeom>
          <a:noFill/>
        </p:spPr>
        <p:txBody>
          <a:bodyPr wrap="square" rtlCol="0">
            <a:spAutoFit/>
          </a:bodyPr>
          <a:lstStyle/>
          <a:p>
            <a:r>
              <a:rPr lang="en-CA" sz="1100" b="1" dirty="0" smtClean="0">
                <a:solidFill>
                  <a:schemeClr val="tx2"/>
                </a:solidFill>
              </a:rPr>
              <a:t>       The </a:t>
            </a:r>
            <a:r>
              <a:rPr lang="en-CA" sz="1100" b="1" dirty="0">
                <a:solidFill>
                  <a:schemeClr val="tx2"/>
                </a:solidFill>
              </a:rPr>
              <a:t>tallest member of the Oldford Team and a Realtor since 2008, Nathan has deep roots in the community he serves</a:t>
            </a:r>
            <a:r>
              <a:rPr lang="en-CA" sz="1100" b="1" dirty="0" smtClean="0">
                <a:solidFill>
                  <a:schemeClr val="tx2"/>
                </a:solidFill>
              </a:rPr>
              <a:t>. </a:t>
            </a:r>
            <a:r>
              <a:rPr lang="en-CA" sz="1100" b="1" dirty="0">
                <a:solidFill>
                  <a:schemeClr val="tx2"/>
                </a:solidFill>
              </a:rPr>
              <a:t>When not helping people sell their houses and buy their dream homes, Nathan loves to travel with his wife and friends</a:t>
            </a:r>
            <a:r>
              <a:rPr lang="en-CA" sz="1100" b="1" dirty="0" smtClean="0">
                <a:solidFill>
                  <a:schemeClr val="tx2"/>
                </a:solidFill>
              </a:rPr>
              <a:t>. Nathan </a:t>
            </a:r>
            <a:r>
              <a:rPr lang="en-CA" sz="1100" b="1" dirty="0">
                <a:solidFill>
                  <a:schemeClr val="tx2"/>
                </a:solidFill>
              </a:rPr>
              <a:t>is a hard working, down to earth, Realtor who knows the area he serves and </a:t>
            </a:r>
            <a:r>
              <a:rPr lang="en-CA" sz="1100" b="1" dirty="0" smtClean="0">
                <a:solidFill>
                  <a:schemeClr val="tx2"/>
                </a:solidFill>
              </a:rPr>
              <a:t>wants</a:t>
            </a:r>
          </a:p>
          <a:p>
            <a:r>
              <a:rPr lang="en-CA" sz="1100" b="1" dirty="0" smtClean="0">
                <a:solidFill>
                  <a:schemeClr val="tx2"/>
                </a:solidFill>
              </a:rPr>
              <a:t>to </a:t>
            </a:r>
            <a:r>
              <a:rPr lang="en-CA" sz="1100" b="1" dirty="0">
                <a:solidFill>
                  <a:schemeClr val="tx2"/>
                </a:solidFill>
              </a:rPr>
              <a:t>help his clients have the most enjoyable and successful experience possible</a:t>
            </a:r>
            <a:r>
              <a:rPr lang="en-CA" dirty="0" smtClean="0"/>
              <a:t>.</a:t>
            </a:r>
            <a:endParaRPr lang="en-CA" dirty="0"/>
          </a:p>
        </p:txBody>
      </p:sp>
      <p:sp>
        <p:nvSpPr>
          <p:cNvPr id="15" name="TextBox 14"/>
          <p:cNvSpPr txBox="1"/>
          <p:nvPr/>
        </p:nvSpPr>
        <p:spPr>
          <a:xfrm>
            <a:off x="1470194" y="6688731"/>
            <a:ext cx="6079417" cy="769441"/>
          </a:xfrm>
          <a:prstGeom prst="rect">
            <a:avLst/>
          </a:prstGeom>
          <a:noFill/>
        </p:spPr>
        <p:txBody>
          <a:bodyPr wrap="square" rtlCol="0">
            <a:spAutoFit/>
          </a:bodyPr>
          <a:lstStyle/>
          <a:p>
            <a:r>
              <a:rPr lang="en-CA" sz="1100" b="1" dirty="0" smtClean="0">
                <a:solidFill>
                  <a:schemeClr val="tx2"/>
                </a:solidFill>
              </a:rPr>
              <a:t>       Mother </a:t>
            </a:r>
            <a:r>
              <a:rPr lang="en-CA" sz="1100" b="1" dirty="0">
                <a:solidFill>
                  <a:schemeClr val="tx2"/>
                </a:solidFill>
              </a:rPr>
              <a:t>hen of the office roost, Melissa takes her administrative duties and care to the next level ton ensure all the details line-up for clients of the Oldford Team. </a:t>
            </a:r>
            <a:r>
              <a:rPr lang="en-CA" sz="1100" b="1" dirty="0" smtClean="0">
                <a:solidFill>
                  <a:schemeClr val="tx2"/>
                </a:solidFill>
              </a:rPr>
              <a:t>Having </a:t>
            </a:r>
            <a:r>
              <a:rPr lang="en-CA" sz="1100" b="1" dirty="0">
                <a:solidFill>
                  <a:schemeClr val="tx2"/>
                </a:solidFill>
              </a:rPr>
              <a:t>started with Royal </a:t>
            </a:r>
            <a:r>
              <a:rPr lang="en-CA" sz="1100" b="1" dirty="0" err="1">
                <a:solidFill>
                  <a:schemeClr val="tx2"/>
                </a:solidFill>
              </a:rPr>
              <a:t>LePage</a:t>
            </a:r>
            <a:r>
              <a:rPr lang="en-CA" sz="1100" b="1" dirty="0">
                <a:solidFill>
                  <a:schemeClr val="tx2"/>
                </a:solidFill>
              </a:rPr>
              <a:t> in 1993 as a way to fund mission trips, Melissa became a full-time administrator for Royal </a:t>
            </a:r>
            <a:r>
              <a:rPr lang="en-CA" sz="1100" b="1" dirty="0" err="1">
                <a:solidFill>
                  <a:schemeClr val="tx2"/>
                </a:solidFill>
              </a:rPr>
              <a:t>LePage</a:t>
            </a:r>
            <a:r>
              <a:rPr lang="en-CA" sz="1100" b="1" dirty="0">
                <a:solidFill>
                  <a:schemeClr val="tx2"/>
                </a:solidFill>
              </a:rPr>
              <a:t> in 1994</a:t>
            </a:r>
            <a:r>
              <a:rPr lang="en-CA" sz="1100" b="1" dirty="0" smtClean="0">
                <a:solidFill>
                  <a:schemeClr val="tx2"/>
                </a:solidFill>
              </a:rPr>
              <a:t>.</a:t>
            </a:r>
            <a:endParaRPr lang="en-CA" sz="1100" b="1" dirty="0">
              <a:solidFill>
                <a:schemeClr val="tx2"/>
              </a:solidFill>
            </a:endParaRP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503" y="6244323"/>
            <a:ext cx="1141691" cy="1240577"/>
          </a:xfrm>
          <a:prstGeom prst="rect">
            <a:avLst/>
          </a:prstGeom>
        </p:spPr>
      </p:pic>
      <p:sp>
        <p:nvSpPr>
          <p:cNvPr id="18" name="Title 1"/>
          <p:cNvSpPr txBox="1">
            <a:spLocks/>
          </p:cNvSpPr>
          <p:nvPr/>
        </p:nvSpPr>
        <p:spPr>
          <a:xfrm>
            <a:off x="298650" y="775774"/>
            <a:ext cx="6995100" cy="614835"/>
          </a:xfrm>
          <a:prstGeom prst="rect">
            <a:avLst/>
          </a:prstGeom>
          <a:noFill/>
          <a:ln>
            <a:noFill/>
          </a:ln>
        </p:spPr>
        <p:txBody>
          <a:bodyPr vert="horz" lIns="91425" tIns="91425" rIns="91425" bIns="91425" rtlCol="0" anchor="ctr" anchorCtr="0">
            <a:normAutofit/>
          </a:bodyPr>
          <a:lstStyle>
            <a:lvl1pPr algn="l" defTabSz="582930" rtl="0" eaLnBrk="1" latinLnBrk="0" hangingPunct="1">
              <a:lnSpc>
                <a:spcPct val="90000"/>
              </a:lnSpc>
              <a:spcBef>
                <a:spcPts val="0"/>
              </a:spcBef>
              <a:buNone/>
              <a:defRPr sz="2805" kern="1200">
                <a:solidFill>
                  <a:schemeClr val="tx1"/>
                </a:solidFill>
                <a:latin typeface="+mj-lt"/>
                <a:ea typeface="+mj-ea"/>
                <a:cs typeface="+mj-cs"/>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r>
              <a:rPr lang="en-CA" sz="1600" b="1" dirty="0" smtClean="0">
                <a:solidFill>
                  <a:srgbClr val="C00000"/>
                </a:solidFill>
              </a:rPr>
              <a:t>Who Is the Oldford Team?</a:t>
            </a:r>
            <a:endParaRPr lang="en-CA" sz="1600" b="1" dirty="0">
              <a:solidFill>
                <a:srgbClr val="C00000"/>
              </a:solidFill>
            </a:endParaRPr>
          </a:p>
        </p:txBody>
      </p:sp>
      <p:sp>
        <p:nvSpPr>
          <p:cNvPr id="19" name="TextBox 18"/>
          <p:cNvSpPr txBox="1"/>
          <p:nvPr/>
        </p:nvSpPr>
        <p:spPr>
          <a:xfrm>
            <a:off x="183434" y="2570508"/>
            <a:ext cx="1431903" cy="307777"/>
          </a:xfrm>
          <a:prstGeom prst="rect">
            <a:avLst/>
          </a:prstGeom>
          <a:noFill/>
        </p:spPr>
        <p:txBody>
          <a:bodyPr wrap="square" rtlCol="0">
            <a:spAutoFit/>
          </a:bodyPr>
          <a:lstStyle/>
          <a:p>
            <a:r>
              <a:rPr lang="en-CA" b="1" dirty="0" smtClean="0">
                <a:solidFill>
                  <a:srgbClr val="C00000"/>
                </a:solidFill>
              </a:rPr>
              <a:t>Butch Oldford</a:t>
            </a:r>
            <a:endParaRPr lang="en-CA" b="1" dirty="0">
              <a:solidFill>
                <a:srgbClr val="C00000"/>
              </a:solidFill>
            </a:endParaRPr>
          </a:p>
        </p:txBody>
      </p:sp>
      <p:sp>
        <p:nvSpPr>
          <p:cNvPr id="21" name="TextBox 20"/>
          <p:cNvSpPr txBox="1"/>
          <p:nvPr/>
        </p:nvSpPr>
        <p:spPr>
          <a:xfrm>
            <a:off x="5722500" y="3897355"/>
            <a:ext cx="1570322" cy="307777"/>
          </a:xfrm>
          <a:prstGeom prst="rect">
            <a:avLst/>
          </a:prstGeom>
          <a:noFill/>
        </p:spPr>
        <p:txBody>
          <a:bodyPr wrap="square" rtlCol="0">
            <a:spAutoFit/>
          </a:bodyPr>
          <a:lstStyle/>
          <a:p>
            <a:r>
              <a:rPr lang="en-CA" b="1" dirty="0" smtClean="0">
                <a:solidFill>
                  <a:srgbClr val="C00000"/>
                </a:solidFill>
              </a:rPr>
              <a:t>Clayton Oldford</a:t>
            </a:r>
            <a:endParaRPr lang="en-CA" b="1" dirty="0">
              <a:solidFill>
                <a:srgbClr val="C00000"/>
              </a:solidFill>
            </a:endParaRPr>
          </a:p>
        </p:txBody>
      </p:sp>
      <p:sp>
        <p:nvSpPr>
          <p:cNvPr id="22" name="TextBox 21"/>
          <p:cNvSpPr txBox="1"/>
          <p:nvPr/>
        </p:nvSpPr>
        <p:spPr>
          <a:xfrm>
            <a:off x="75323" y="7458172"/>
            <a:ext cx="1570322" cy="307777"/>
          </a:xfrm>
          <a:prstGeom prst="rect">
            <a:avLst/>
          </a:prstGeom>
          <a:noFill/>
        </p:spPr>
        <p:txBody>
          <a:bodyPr wrap="square" rtlCol="0">
            <a:spAutoFit/>
          </a:bodyPr>
          <a:lstStyle/>
          <a:p>
            <a:r>
              <a:rPr lang="en-CA" b="1" dirty="0" smtClean="0">
                <a:solidFill>
                  <a:srgbClr val="C00000"/>
                </a:solidFill>
              </a:rPr>
              <a:t>Melissa Cooper</a:t>
            </a:r>
            <a:endParaRPr lang="en-CA" b="1" dirty="0">
              <a:solidFill>
                <a:srgbClr val="C00000"/>
              </a:solidFill>
            </a:endParaRPr>
          </a:p>
        </p:txBody>
      </p:sp>
      <p:sp>
        <p:nvSpPr>
          <p:cNvPr id="23" name="TextBox 22"/>
          <p:cNvSpPr txBox="1"/>
          <p:nvPr/>
        </p:nvSpPr>
        <p:spPr>
          <a:xfrm>
            <a:off x="5690051" y="6264129"/>
            <a:ext cx="1602771" cy="307777"/>
          </a:xfrm>
          <a:prstGeom prst="rect">
            <a:avLst/>
          </a:prstGeom>
          <a:noFill/>
        </p:spPr>
        <p:txBody>
          <a:bodyPr wrap="square" rtlCol="0">
            <a:spAutoFit/>
          </a:bodyPr>
          <a:lstStyle/>
          <a:p>
            <a:r>
              <a:rPr lang="en-CA" b="1" dirty="0" smtClean="0">
                <a:solidFill>
                  <a:srgbClr val="C00000"/>
                </a:solidFill>
              </a:rPr>
              <a:t>Kim </a:t>
            </a:r>
            <a:r>
              <a:rPr lang="en-CA" b="1" dirty="0" err="1" smtClean="0">
                <a:solidFill>
                  <a:srgbClr val="C00000"/>
                </a:solidFill>
              </a:rPr>
              <a:t>Monkhouse</a:t>
            </a:r>
            <a:endParaRPr lang="en-CA" b="1" dirty="0">
              <a:solidFill>
                <a:srgbClr val="C00000"/>
              </a:solidFill>
            </a:endParaRPr>
          </a:p>
        </p:txBody>
      </p:sp>
      <p:sp>
        <p:nvSpPr>
          <p:cNvPr id="24" name="TextBox 23"/>
          <p:cNvSpPr txBox="1"/>
          <p:nvPr/>
        </p:nvSpPr>
        <p:spPr>
          <a:xfrm>
            <a:off x="255968" y="5083909"/>
            <a:ext cx="1286760" cy="307777"/>
          </a:xfrm>
          <a:prstGeom prst="rect">
            <a:avLst/>
          </a:prstGeom>
          <a:noFill/>
        </p:spPr>
        <p:txBody>
          <a:bodyPr wrap="square" rtlCol="0">
            <a:spAutoFit/>
          </a:bodyPr>
          <a:lstStyle/>
          <a:p>
            <a:r>
              <a:rPr lang="en-CA" b="1" dirty="0" smtClean="0">
                <a:solidFill>
                  <a:srgbClr val="C00000"/>
                </a:solidFill>
              </a:rPr>
              <a:t>Nathan Lang</a:t>
            </a:r>
            <a:endParaRPr lang="en-CA" b="1" dirty="0">
              <a:solidFill>
                <a:srgbClr val="C00000"/>
              </a:solidFill>
            </a:endParaRPr>
          </a:p>
        </p:txBody>
      </p:sp>
    </p:spTree>
    <p:extLst>
      <p:ext uri="{BB962C8B-B14F-4D97-AF65-F5344CB8AC3E}">
        <p14:creationId xmlns:p14="http://schemas.microsoft.com/office/powerpoint/2010/main" val="521622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3691</TotalTime>
  <Words>5192</Words>
  <Application>Microsoft Office PowerPoint</Application>
  <PresentationFormat>Custom</PresentationFormat>
  <Paragraphs>772</Paragraphs>
  <Slides>25</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Aharoni</vt:lpstr>
      <vt:lpstr>Arial</vt:lpstr>
      <vt:lpstr>Arial Black</vt:lpstr>
      <vt:lpstr>Calibri</vt:lpstr>
      <vt:lpstr>Calibri Light</vt:lpstr>
      <vt:lpstr>Impact</vt:lpstr>
      <vt:lpstr>Segoe UI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Choose the Oldford Team?</vt:lpstr>
      <vt:lpstr>PowerPoint Presentation</vt:lpstr>
      <vt:lpstr>PowerPoint Presentation</vt:lpstr>
      <vt:lpstr>STEP 4 |   House Hunting</vt:lpstr>
      <vt:lpstr>STEP 4 |   House Hunting</vt:lpstr>
      <vt:lpstr>STEP 5 |   Pricing   </vt:lpstr>
      <vt:lpstr>STEP 6 |   Preparing An Offer   </vt:lpstr>
      <vt:lpstr>STEP 7  |   Satisfying The Conditions    </vt:lpstr>
      <vt:lpstr>STEP 7  |   Home Inspection    </vt:lpstr>
      <vt:lpstr>STEP 7  |   Home Inspection    </vt:lpstr>
      <vt:lpstr>STEP 7  |   Home Inspection    </vt:lpstr>
      <vt:lpstr>PowerPoint Presentation</vt:lpstr>
      <vt:lpstr>STEP 8   |   Fulfillment Of Conditions      </vt:lpstr>
      <vt:lpstr>STEP 8   | Congratulations!        </vt:lpstr>
      <vt:lpstr>Monthly Expenses   </vt:lpstr>
      <vt:lpstr>Stay Organized!  Create a Moving Checklist </vt:lpstr>
      <vt:lpstr>The Do’s and Don’ts of Moving</vt:lpstr>
      <vt:lpstr>A Few Tips For Buyers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dc:creator>
  <cp:lastModifiedBy>Emily</cp:lastModifiedBy>
  <cp:revision>133</cp:revision>
  <dcterms:modified xsi:type="dcterms:W3CDTF">2015-02-12T19:26:08Z</dcterms:modified>
</cp:coreProperties>
</file>